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6.xml" ContentType="application/vnd.openxmlformats-officedocument.presentationml.tags+xml"/>
  <Override PartName="/ppt/notesSlides/notesSlide14.xml" ContentType="application/vnd.openxmlformats-officedocument.presentationml.notesSlide+xml"/>
  <Override PartName="/ppt/tags/tag7.xml" ContentType="application/vnd.openxmlformats-officedocument.presentationml.tags+xml"/>
  <Override PartName="/ppt/notesSlides/notesSlide15.xml" ContentType="application/vnd.openxmlformats-officedocument.presentationml.notesSlide+xml"/>
  <Override PartName="/ppt/tags/tag8.xml" ContentType="application/vnd.openxmlformats-officedocument.presentationml.tags+xml"/>
  <Override PartName="/ppt/notesSlides/notesSlide16.xml" ContentType="application/vnd.openxmlformats-officedocument.presentationml.notesSlide+xml"/>
  <Override PartName="/ppt/tags/tag9.xml" ContentType="application/vnd.openxmlformats-officedocument.presentationml.tags+xml"/>
  <Override PartName="/ppt/notesSlides/notesSlide17.xml" ContentType="application/vnd.openxmlformats-officedocument.presentationml.notesSlide+xml"/>
  <Override PartName="/ppt/tags/tag10.xml" ContentType="application/vnd.openxmlformats-officedocument.presentationml.tags+xml"/>
  <Override PartName="/ppt/notesSlides/notesSlide18.xml" ContentType="application/vnd.openxmlformats-officedocument.presentationml.notesSlide+xml"/>
  <Override PartName="/ppt/tags/tag11.xml" ContentType="application/vnd.openxmlformats-officedocument.presentationml.tags+xml"/>
  <Override PartName="/ppt/notesSlides/notesSlide19.xml" ContentType="application/vnd.openxmlformats-officedocument.presentationml.notesSlide+xml"/>
  <Override PartName="/ppt/tags/tag12.xml" ContentType="application/vnd.openxmlformats-officedocument.presentationml.tags+xml"/>
  <Override PartName="/ppt/notesSlides/notesSlide20.xml" ContentType="application/vnd.openxmlformats-officedocument.presentationml.notesSlide+xml"/>
  <Override PartName="/ppt/tags/tag13.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4.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853" r:id="rId2"/>
    <p:sldId id="848" r:id="rId3"/>
    <p:sldId id="2147475216" r:id="rId4"/>
    <p:sldId id="875" r:id="rId5"/>
    <p:sldId id="876" r:id="rId6"/>
    <p:sldId id="2147475217" r:id="rId7"/>
    <p:sldId id="2147475227" r:id="rId8"/>
    <p:sldId id="291" r:id="rId9"/>
    <p:sldId id="2147475226" r:id="rId10"/>
    <p:sldId id="2147475239" r:id="rId11"/>
    <p:sldId id="2147475220" r:id="rId12"/>
    <p:sldId id="874" r:id="rId13"/>
    <p:sldId id="2147475228" r:id="rId14"/>
    <p:sldId id="344" r:id="rId15"/>
    <p:sldId id="292" r:id="rId16"/>
    <p:sldId id="293" r:id="rId17"/>
    <p:sldId id="321" r:id="rId18"/>
    <p:sldId id="2147475243" r:id="rId19"/>
    <p:sldId id="307" r:id="rId20"/>
    <p:sldId id="301" r:id="rId21"/>
    <p:sldId id="323" r:id="rId22"/>
    <p:sldId id="2147475234" r:id="rId23"/>
    <p:sldId id="260" r:id="rId24"/>
    <p:sldId id="316" r:id="rId25"/>
    <p:sldId id="325" r:id="rId26"/>
    <p:sldId id="326" r:id="rId27"/>
    <p:sldId id="327" r:id="rId28"/>
    <p:sldId id="261" r:id="rId29"/>
    <p:sldId id="2147475235" r:id="rId30"/>
    <p:sldId id="309" r:id="rId31"/>
    <p:sldId id="266" r:id="rId32"/>
    <p:sldId id="302" r:id="rId33"/>
    <p:sldId id="2147475242" r:id="rId34"/>
    <p:sldId id="2147475241" r:id="rId35"/>
    <p:sldId id="263" r:id="rId36"/>
    <p:sldId id="315" r:id="rId37"/>
    <p:sldId id="262" r:id="rId38"/>
    <p:sldId id="278" r:id="rId39"/>
    <p:sldId id="343" r:id="rId40"/>
    <p:sldId id="279" r:id="rId41"/>
    <p:sldId id="280" r:id="rId42"/>
    <p:sldId id="281" r:id="rId43"/>
    <p:sldId id="282" r:id="rId44"/>
    <p:sldId id="283" r:id="rId45"/>
    <p:sldId id="284" r:id="rId46"/>
    <p:sldId id="285" r:id="rId47"/>
    <p:sldId id="268" r:id="rId48"/>
    <p:sldId id="817" r:id="rId49"/>
    <p:sldId id="349" r:id="rId50"/>
    <p:sldId id="269" r:id="rId51"/>
    <p:sldId id="795" r:id="rId52"/>
    <p:sldId id="803" r:id="rId53"/>
    <p:sldId id="305"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21" autoAdjust="0"/>
    <p:restoredTop sz="94660"/>
  </p:normalViewPr>
  <p:slideViewPr>
    <p:cSldViewPr snapToGrid="0">
      <p:cViewPr varScale="1">
        <p:scale>
          <a:sx n="56" d="100"/>
          <a:sy n="56" d="100"/>
        </p:scale>
        <p:origin x="487" y="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E210C2-78CE-4352-A028-60CC4797AB4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60A3C60A-6EF3-47B2-99C7-F665574F4C1B}">
      <dgm:prSet/>
      <dgm:spPr/>
      <dgm:t>
        <a:bodyPr/>
        <a:lstStyle/>
        <a:p>
          <a:r>
            <a:rPr lang="en-US" dirty="0"/>
            <a:t>Background</a:t>
          </a:r>
        </a:p>
      </dgm:t>
    </dgm:pt>
    <dgm:pt modelId="{EBFD63B2-6CDE-4612-9F72-E78099656278}" type="parTrans" cxnId="{FDB0975E-8D27-4B31-BB54-4F7C5A083E7B}">
      <dgm:prSet/>
      <dgm:spPr/>
      <dgm:t>
        <a:bodyPr/>
        <a:lstStyle/>
        <a:p>
          <a:endParaRPr lang="en-US"/>
        </a:p>
      </dgm:t>
    </dgm:pt>
    <dgm:pt modelId="{57D7299F-A0BB-4A7A-9F45-15401A1B3950}" type="sibTrans" cxnId="{FDB0975E-8D27-4B31-BB54-4F7C5A083E7B}">
      <dgm:prSet/>
      <dgm:spPr/>
      <dgm:t>
        <a:bodyPr/>
        <a:lstStyle/>
        <a:p>
          <a:endParaRPr lang="en-US"/>
        </a:p>
      </dgm:t>
    </dgm:pt>
    <dgm:pt modelId="{C12F02DF-75C8-499C-AFA9-F430111ADF19}">
      <dgm:prSet/>
      <dgm:spPr/>
      <dgm:t>
        <a:bodyPr/>
        <a:lstStyle/>
        <a:p>
          <a:r>
            <a:rPr lang="en-US"/>
            <a:t>Introduction to food systems</a:t>
          </a:r>
        </a:p>
      </dgm:t>
    </dgm:pt>
    <dgm:pt modelId="{6C91BC2B-B25C-45BA-97AB-44B34F34E899}" type="parTrans" cxnId="{BE71EA98-0FD7-4173-B01D-F85AA0F3A738}">
      <dgm:prSet/>
      <dgm:spPr/>
      <dgm:t>
        <a:bodyPr/>
        <a:lstStyle/>
        <a:p>
          <a:endParaRPr lang="en-US"/>
        </a:p>
      </dgm:t>
    </dgm:pt>
    <dgm:pt modelId="{4E778607-FE95-42CE-8F6E-A914E025F151}" type="sibTrans" cxnId="{BE71EA98-0FD7-4173-B01D-F85AA0F3A738}">
      <dgm:prSet/>
      <dgm:spPr/>
      <dgm:t>
        <a:bodyPr/>
        <a:lstStyle/>
        <a:p>
          <a:endParaRPr lang="en-US"/>
        </a:p>
      </dgm:t>
    </dgm:pt>
    <dgm:pt modelId="{4BB150C2-B8A9-4F3A-96C8-023B085E0E2E}">
      <dgm:prSet/>
      <dgm:spPr/>
      <dgm:t>
        <a:bodyPr/>
        <a:lstStyle/>
        <a:p>
          <a:r>
            <a:rPr lang="en-US" dirty="0"/>
            <a:t>Anthropometric Assessment</a:t>
          </a:r>
        </a:p>
      </dgm:t>
    </dgm:pt>
    <dgm:pt modelId="{91B0F511-67A4-4470-8107-ACE3D9EB848F}" type="parTrans" cxnId="{A428AAE4-22B4-4F70-8B53-44CFD7B4247E}">
      <dgm:prSet/>
      <dgm:spPr/>
      <dgm:t>
        <a:bodyPr/>
        <a:lstStyle/>
        <a:p>
          <a:endParaRPr lang="en-US"/>
        </a:p>
      </dgm:t>
    </dgm:pt>
    <dgm:pt modelId="{7F045204-5A91-489E-A42F-66BE11149688}" type="sibTrans" cxnId="{A428AAE4-22B4-4F70-8B53-44CFD7B4247E}">
      <dgm:prSet/>
      <dgm:spPr/>
      <dgm:t>
        <a:bodyPr/>
        <a:lstStyle/>
        <a:p>
          <a:endParaRPr lang="en-US"/>
        </a:p>
      </dgm:t>
    </dgm:pt>
    <dgm:pt modelId="{935ED6BE-3A5D-41B4-A71B-30B7C468F529}">
      <dgm:prSet/>
      <dgm:spPr/>
      <dgm:t>
        <a:bodyPr/>
        <a:lstStyle/>
        <a:p>
          <a:r>
            <a:rPr lang="en-US" dirty="0"/>
            <a:t>Food systems,  diet quality and nutrition</a:t>
          </a:r>
        </a:p>
      </dgm:t>
    </dgm:pt>
    <dgm:pt modelId="{F6EE7B12-FDC2-4E90-9EE0-7610B78138B7}" type="parTrans" cxnId="{725B1A8B-DED3-4C0D-B3DB-EC41CDE35F03}">
      <dgm:prSet/>
      <dgm:spPr/>
      <dgm:t>
        <a:bodyPr/>
        <a:lstStyle/>
        <a:p>
          <a:endParaRPr lang="en-US"/>
        </a:p>
      </dgm:t>
    </dgm:pt>
    <dgm:pt modelId="{5390B596-919B-49B9-8A07-C021F815A79C}" type="sibTrans" cxnId="{725B1A8B-DED3-4C0D-B3DB-EC41CDE35F03}">
      <dgm:prSet/>
      <dgm:spPr/>
      <dgm:t>
        <a:bodyPr/>
        <a:lstStyle/>
        <a:p>
          <a:endParaRPr lang="en-US"/>
        </a:p>
      </dgm:t>
    </dgm:pt>
    <dgm:pt modelId="{014930C2-B23B-42BF-B976-BA8ABAAC0FE9}">
      <dgm:prSet/>
      <dgm:spPr/>
      <dgm:t>
        <a:bodyPr/>
        <a:lstStyle/>
        <a:p>
          <a:r>
            <a:rPr lang="en-US" dirty="0"/>
            <a:t>Nutrition-sensitive agriculture interventions</a:t>
          </a:r>
        </a:p>
      </dgm:t>
    </dgm:pt>
    <dgm:pt modelId="{32128A44-FDBD-43DD-ACA0-C3421EDE87AA}" type="parTrans" cxnId="{A90CE05E-A9D2-430D-8B9D-17CB032EE0ED}">
      <dgm:prSet/>
      <dgm:spPr/>
      <dgm:t>
        <a:bodyPr/>
        <a:lstStyle/>
        <a:p>
          <a:endParaRPr lang="en-US"/>
        </a:p>
      </dgm:t>
    </dgm:pt>
    <dgm:pt modelId="{7270A823-6DF2-491C-A307-3EFC76431E27}" type="sibTrans" cxnId="{A90CE05E-A9D2-430D-8B9D-17CB032EE0ED}">
      <dgm:prSet/>
      <dgm:spPr/>
      <dgm:t>
        <a:bodyPr/>
        <a:lstStyle/>
        <a:p>
          <a:endParaRPr lang="en-US"/>
        </a:p>
      </dgm:t>
    </dgm:pt>
    <dgm:pt modelId="{DCD00A23-C7E3-4C1B-BE64-B40606790B67}">
      <dgm:prSet/>
      <dgm:spPr/>
      <dgm:t>
        <a:bodyPr/>
        <a:lstStyle/>
        <a:p>
          <a:r>
            <a:rPr lang="en-US" dirty="0"/>
            <a:t>Dietary assessment</a:t>
          </a:r>
        </a:p>
      </dgm:t>
    </dgm:pt>
    <dgm:pt modelId="{CACB0758-924F-4027-9ABF-B5C58E18609E}" type="sibTrans" cxnId="{CA667805-4927-439B-BF95-4C425A1BA160}">
      <dgm:prSet/>
      <dgm:spPr/>
      <dgm:t>
        <a:bodyPr/>
        <a:lstStyle/>
        <a:p>
          <a:endParaRPr lang="en-US"/>
        </a:p>
      </dgm:t>
    </dgm:pt>
    <dgm:pt modelId="{A56AC149-BC31-4E32-A6EF-8C16B795725E}" type="parTrans" cxnId="{CA667805-4927-439B-BF95-4C425A1BA160}">
      <dgm:prSet/>
      <dgm:spPr/>
      <dgm:t>
        <a:bodyPr/>
        <a:lstStyle/>
        <a:p>
          <a:endParaRPr lang="en-US"/>
        </a:p>
      </dgm:t>
    </dgm:pt>
    <dgm:pt modelId="{F7B7A3ED-8E14-449E-B513-F8A21BBB1FB2}" type="pres">
      <dgm:prSet presAssocID="{20E210C2-78CE-4352-A028-60CC4797AB4D}" presName="linear" presStyleCnt="0">
        <dgm:presLayoutVars>
          <dgm:dir/>
          <dgm:animLvl val="lvl"/>
          <dgm:resizeHandles val="exact"/>
        </dgm:presLayoutVars>
      </dgm:prSet>
      <dgm:spPr/>
    </dgm:pt>
    <dgm:pt modelId="{FAC21117-00FA-4230-8BD3-0734CDD85A3E}" type="pres">
      <dgm:prSet presAssocID="{60A3C60A-6EF3-47B2-99C7-F665574F4C1B}" presName="parentLin" presStyleCnt="0"/>
      <dgm:spPr/>
    </dgm:pt>
    <dgm:pt modelId="{EDBE8E4F-8088-462A-AAF0-FC6EDB74F0C7}" type="pres">
      <dgm:prSet presAssocID="{60A3C60A-6EF3-47B2-99C7-F665574F4C1B}" presName="parentLeftMargin" presStyleLbl="node1" presStyleIdx="0" presStyleCnt="6"/>
      <dgm:spPr/>
    </dgm:pt>
    <dgm:pt modelId="{3C5A3B35-635B-40C0-B7FA-EC547932B3F2}" type="pres">
      <dgm:prSet presAssocID="{60A3C60A-6EF3-47B2-99C7-F665574F4C1B}" presName="parentText" presStyleLbl="node1" presStyleIdx="0" presStyleCnt="6">
        <dgm:presLayoutVars>
          <dgm:chMax val="0"/>
          <dgm:bulletEnabled val="1"/>
        </dgm:presLayoutVars>
      </dgm:prSet>
      <dgm:spPr/>
    </dgm:pt>
    <dgm:pt modelId="{10DE72C5-A801-48C8-9A36-70966B7A0C65}" type="pres">
      <dgm:prSet presAssocID="{60A3C60A-6EF3-47B2-99C7-F665574F4C1B}" presName="negativeSpace" presStyleCnt="0"/>
      <dgm:spPr/>
    </dgm:pt>
    <dgm:pt modelId="{7AC00658-8C8A-4537-A084-E027789CA11C}" type="pres">
      <dgm:prSet presAssocID="{60A3C60A-6EF3-47B2-99C7-F665574F4C1B}" presName="childText" presStyleLbl="conFgAcc1" presStyleIdx="0" presStyleCnt="6">
        <dgm:presLayoutVars>
          <dgm:bulletEnabled val="1"/>
        </dgm:presLayoutVars>
      </dgm:prSet>
      <dgm:spPr/>
    </dgm:pt>
    <dgm:pt modelId="{CB12ABD3-A252-4D58-8D60-A2035B8D190D}" type="pres">
      <dgm:prSet presAssocID="{57D7299F-A0BB-4A7A-9F45-15401A1B3950}" presName="spaceBetweenRectangles" presStyleCnt="0"/>
      <dgm:spPr/>
    </dgm:pt>
    <dgm:pt modelId="{99D4CB01-522C-4FA6-9A58-01EC0BC1628E}" type="pres">
      <dgm:prSet presAssocID="{C12F02DF-75C8-499C-AFA9-F430111ADF19}" presName="parentLin" presStyleCnt="0"/>
      <dgm:spPr/>
    </dgm:pt>
    <dgm:pt modelId="{9386C7CD-39EF-49E1-BBD1-BE790791CD92}" type="pres">
      <dgm:prSet presAssocID="{C12F02DF-75C8-499C-AFA9-F430111ADF19}" presName="parentLeftMargin" presStyleLbl="node1" presStyleIdx="0" presStyleCnt="6"/>
      <dgm:spPr/>
    </dgm:pt>
    <dgm:pt modelId="{8DAA2C44-703F-4C43-B466-3CC511E56D38}" type="pres">
      <dgm:prSet presAssocID="{C12F02DF-75C8-499C-AFA9-F430111ADF19}" presName="parentText" presStyleLbl="node1" presStyleIdx="1" presStyleCnt="6">
        <dgm:presLayoutVars>
          <dgm:chMax val="0"/>
          <dgm:bulletEnabled val="1"/>
        </dgm:presLayoutVars>
      </dgm:prSet>
      <dgm:spPr/>
    </dgm:pt>
    <dgm:pt modelId="{4E03CE5B-969C-4A56-95FE-1BB1E24E4276}" type="pres">
      <dgm:prSet presAssocID="{C12F02DF-75C8-499C-AFA9-F430111ADF19}" presName="negativeSpace" presStyleCnt="0"/>
      <dgm:spPr/>
    </dgm:pt>
    <dgm:pt modelId="{BB72EDD0-DB13-4BAA-B2A1-C71EF3E95CF5}" type="pres">
      <dgm:prSet presAssocID="{C12F02DF-75C8-499C-AFA9-F430111ADF19}" presName="childText" presStyleLbl="conFgAcc1" presStyleIdx="1" presStyleCnt="6">
        <dgm:presLayoutVars>
          <dgm:bulletEnabled val="1"/>
        </dgm:presLayoutVars>
      </dgm:prSet>
      <dgm:spPr/>
    </dgm:pt>
    <dgm:pt modelId="{A9DA9F7B-62E6-4F54-95B3-D39531153056}" type="pres">
      <dgm:prSet presAssocID="{4E778607-FE95-42CE-8F6E-A914E025F151}" presName="spaceBetweenRectangles" presStyleCnt="0"/>
      <dgm:spPr/>
    </dgm:pt>
    <dgm:pt modelId="{712E9E52-3122-418E-82A7-04D10BB465E4}" type="pres">
      <dgm:prSet presAssocID="{4BB150C2-B8A9-4F3A-96C8-023B085E0E2E}" presName="parentLin" presStyleCnt="0"/>
      <dgm:spPr/>
    </dgm:pt>
    <dgm:pt modelId="{5448089B-4D17-4857-ABC2-438FA87BF6C6}" type="pres">
      <dgm:prSet presAssocID="{4BB150C2-B8A9-4F3A-96C8-023B085E0E2E}" presName="parentLeftMargin" presStyleLbl="node1" presStyleIdx="1" presStyleCnt="6"/>
      <dgm:spPr/>
    </dgm:pt>
    <dgm:pt modelId="{D7A6F237-63A6-407A-99FD-222F01FF6F45}" type="pres">
      <dgm:prSet presAssocID="{4BB150C2-B8A9-4F3A-96C8-023B085E0E2E}" presName="parentText" presStyleLbl="node1" presStyleIdx="2" presStyleCnt="6">
        <dgm:presLayoutVars>
          <dgm:chMax val="0"/>
          <dgm:bulletEnabled val="1"/>
        </dgm:presLayoutVars>
      </dgm:prSet>
      <dgm:spPr/>
    </dgm:pt>
    <dgm:pt modelId="{ADE4899B-4D55-4124-9AA5-7F616D4196E0}" type="pres">
      <dgm:prSet presAssocID="{4BB150C2-B8A9-4F3A-96C8-023B085E0E2E}" presName="negativeSpace" presStyleCnt="0"/>
      <dgm:spPr/>
    </dgm:pt>
    <dgm:pt modelId="{099EA2C9-4178-4EED-996F-EBCC1F002C37}" type="pres">
      <dgm:prSet presAssocID="{4BB150C2-B8A9-4F3A-96C8-023B085E0E2E}" presName="childText" presStyleLbl="conFgAcc1" presStyleIdx="2" presStyleCnt="6">
        <dgm:presLayoutVars>
          <dgm:bulletEnabled val="1"/>
        </dgm:presLayoutVars>
      </dgm:prSet>
      <dgm:spPr/>
    </dgm:pt>
    <dgm:pt modelId="{3479D2B5-A581-4D65-87F6-42D44FF79111}" type="pres">
      <dgm:prSet presAssocID="{7F045204-5A91-489E-A42F-66BE11149688}" presName="spaceBetweenRectangles" presStyleCnt="0"/>
      <dgm:spPr/>
    </dgm:pt>
    <dgm:pt modelId="{CED05CD2-A06D-4A17-AE48-D16A093B5D45}" type="pres">
      <dgm:prSet presAssocID="{DCD00A23-C7E3-4C1B-BE64-B40606790B67}" presName="parentLin" presStyleCnt="0"/>
      <dgm:spPr/>
    </dgm:pt>
    <dgm:pt modelId="{37370579-94CC-43CE-8C07-7F31A573F65E}" type="pres">
      <dgm:prSet presAssocID="{DCD00A23-C7E3-4C1B-BE64-B40606790B67}" presName="parentLeftMargin" presStyleLbl="node1" presStyleIdx="2" presStyleCnt="6"/>
      <dgm:spPr/>
    </dgm:pt>
    <dgm:pt modelId="{291F93F6-AD31-46B9-8D4C-EB41A564B8C1}" type="pres">
      <dgm:prSet presAssocID="{DCD00A23-C7E3-4C1B-BE64-B40606790B67}" presName="parentText" presStyleLbl="node1" presStyleIdx="3" presStyleCnt="6">
        <dgm:presLayoutVars>
          <dgm:chMax val="0"/>
          <dgm:bulletEnabled val="1"/>
        </dgm:presLayoutVars>
      </dgm:prSet>
      <dgm:spPr/>
    </dgm:pt>
    <dgm:pt modelId="{6B6BD63E-C2B8-4906-A9CD-556105CEA924}" type="pres">
      <dgm:prSet presAssocID="{DCD00A23-C7E3-4C1B-BE64-B40606790B67}" presName="negativeSpace" presStyleCnt="0"/>
      <dgm:spPr/>
    </dgm:pt>
    <dgm:pt modelId="{D0D89D94-14DC-4DD9-93BB-D908FA9EFEB2}" type="pres">
      <dgm:prSet presAssocID="{DCD00A23-C7E3-4C1B-BE64-B40606790B67}" presName="childText" presStyleLbl="conFgAcc1" presStyleIdx="3" presStyleCnt="6">
        <dgm:presLayoutVars>
          <dgm:bulletEnabled val="1"/>
        </dgm:presLayoutVars>
      </dgm:prSet>
      <dgm:spPr/>
    </dgm:pt>
    <dgm:pt modelId="{6E58DB9B-101F-4705-9BA7-AF1A815F3269}" type="pres">
      <dgm:prSet presAssocID="{CACB0758-924F-4027-9ABF-B5C58E18609E}" presName="spaceBetweenRectangles" presStyleCnt="0"/>
      <dgm:spPr/>
    </dgm:pt>
    <dgm:pt modelId="{2160F7D0-6DDF-44EF-8255-292CF82476C5}" type="pres">
      <dgm:prSet presAssocID="{935ED6BE-3A5D-41B4-A71B-30B7C468F529}" presName="parentLin" presStyleCnt="0"/>
      <dgm:spPr/>
    </dgm:pt>
    <dgm:pt modelId="{3520F722-D0B9-4048-83B7-2AEF2D3F88DC}" type="pres">
      <dgm:prSet presAssocID="{935ED6BE-3A5D-41B4-A71B-30B7C468F529}" presName="parentLeftMargin" presStyleLbl="node1" presStyleIdx="3" presStyleCnt="6"/>
      <dgm:spPr/>
    </dgm:pt>
    <dgm:pt modelId="{3D5DF3EA-08C9-4A6B-BD98-E38FB7859141}" type="pres">
      <dgm:prSet presAssocID="{935ED6BE-3A5D-41B4-A71B-30B7C468F529}" presName="parentText" presStyleLbl="node1" presStyleIdx="4" presStyleCnt="6">
        <dgm:presLayoutVars>
          <dgm:chMax val="0"/>
          <dgm:bulletEnabled val="1"/>
        </dgm:presLayoutVars>
      </dgm:prSet>
      <dgm:spPr/>
    </dgm:pt>
    <dgm:pt modelId="{6D854EDD-11A5-4922-89F7-5ECEFBC83491}" type="pres">
      <dgm:prSet presAssocID="{935ED6BE-3A5D-41B4-A71B-30B7C468F529}" presName="negativeSpace" presStyleCnt="0"/>
      <dgm:spPr/>
    </dgm:pt>
    <dgm:pt modelId="{E4D65D31-53AF-4F2B-83C9-5BE01B9883B3}" type="pres">
      <dgm:prSet presAssocID="{935ED6BE-3A5D-41B4-A71B-30B7C468F529}" presName="childText" presStyleLbl="conFgAcc1" presStyleIdx="4" presStyleCnt="6">
        <dgm:presLayoutVars>
          <dgm:bulletEnabled val="1"/>
        </dgm:presLayoutVars>
      </dgm:prSet>
      <dgm:spPr/>
    </dgm:pt>
    <dgm:pt modelId="{8BA122FB-3093-4293-A5FD-AB4935967E6B}" type="pres">
      <dgm:prSet presAssocID="{5390B596-919B-49B9-8A07-C021F815A79C}" presName="spaceBetweenRectangles" presStyleCnt="0"/>
      <dgm:spPr/>
    </dgm:pt>
    <dgm:pt modelId="{09090456-C6AE-44FB-B002-55CAD196B02B}" type="pres">
      <dgm:prSet presAssocID="{014930C2-B23B-42BF-B976-BA8ABAAC0FE9}" presName="parentLin" presStyleCnt="0"/>
      <dgm:spPr/>
    </dgm:pt>
    <dgm:pt modelId="{EDE9AE86-599D-4A48-AD60-73573000FA1B}" type="pres">
      <dgm:prSet presAssocID="{014930C2-B23B-42BF-B976-BA8ABAAC0FE9}" presName="parentLeftMargin" presStyleLbl="node1" presStyleIdx="4" presStyleCnt="6"/>
      <dgm:spPr/>
    </dgm:pt>
    <dgm:pt modelId="{32FB091D-6D83-4596-B924-B39BB9A87F6C}" type="pres">
      <dgm:prSet presAssocID="{014930C2-B23B-42BF-B976-BA8ABAAC0FE9}" presName="parentText" presStyleLbl="node1" presStyleIdx="5" presStyleCnt="6" custLinFactNeighborX="2562" custLinFactNeighborY="2220">
        <dgm:presLayoutVars>
          <dgm:chMax val="0"/>
          <dgm:bulletEnabled val="1"/>
        </dgm:presLayoutVars>
      </dgm:prSet>
      <dgm:spPr/>
    </dgm:pt>
    <dgm:pt modelId="{E4D65B9E-F369-4190-9418-64FC6DEB5D8B}" type="pres">
      <dgm:prSet presAssocID="{014930C2-B23B-42BF-B976-BA8ABAAC0FE9}" presName="negativeSpace" presStyleCnt="0"/>
      <dgm:spPr/>
    </dgm:pt>
    <dgm:pt modelId="{9BED7B5C-1972-44B2-AAC7-7A7A85F43FAA}" type="pres">
      <dgm:prSet presAssocID="{014930C2-B23B-42BF-B976-BA8ABAAC0FE9}" presName="childText" presStyleLbl="conFgAcc1" presStyleIdx="5" presStyleCnt="6">
        <dgm:presLayoutVars>
          <dgm:bulletEnabled val="1"/>
        </dgm:presLayoutVars>
      </dgm:prSet>
      <dgm:spPr/>
    </dgm:pt>
  </dgm:ptLst>
  <dgm:cxnLst>
    <dgm:cxn modelId="{B96F8B02-B691-491C-A657-6ABC5013C9D2}" type="presOf" srcId="{014930C2-B23B-42BF-B976-BA8ABAAC0FE9}" destId="{EDE9AE86-599D-4A48-AD60-73573000FA1B}" srcOrd="0" destOrd="0" presId="urn:microsoft.com/office/officeart/2005/8/layout/list1"/>
    <dgm:cxn modelId="{CA667805-4927-439B-BF95-4C425A1BA160}" srcId="{20E210C2-78CE-4352-A028-60CC4797AB4D}" destId="{DCD00A23-C7E3-4C1B-BE64-B40606790B67}" srcOrd="3" destOrd="0" parTransId="{A56AC149-BC31-4E32-A6EF-8C16B795725E}" sibTransId="{CACB0758-924F-4027-9ABF-B5C58E18609E}"/>
    <dgm:cxn modelId="{D1553B11-3AC8-4C7B-A244-209F0351FD4C}" type="presOf" srcId="{C12F02DF-75C8-499C-AFA9-F430111ADF19}" destId="{8DAA2C44-703F-4C43-B466-3CC511E56D38}" srcOrd="1" destOrd="0" presId="urn:microsoft.com/office/officeart/2005/8/layout/list1"/>
    <dgm:cxn modelId="{6B92C516-9449-4736-B345-DC2613D54AFE}" type="presOf" srcId="{C12F02DF-75C8-499C-AFA9-F430111ADF19}" destId="{9386C7CD-39EF-49E1-BBD1-BE790791CD92}" srcOrd="0" destOrd="0" presId="urn:microsoft.com/office/officeart/2005/8/layout/list1"/>
    <dgm:cxn modelId="{FDB0975E-8D27-4B31-BB54-4F7C5A083E7B}" srcId="{20E210C2-78CE-4352-A028-60CC4797AB4D}" destId="{60A3C60A-6EF3-47B2-99C7-F665574F4C1B}" srcOrd="0" destOrd="0" parTransId="{EBFD63B2-6CDE-4612-9F72-E78099656278}" sibTransId="{57D7299F-A0BB-4A7A-9F45-15401A1B3950}"/>
    <dgm:cxn modelId="{A90CE05E-A9D2-430D-8B9D-17CB032EE0ED}" srcId="{20E210C2-78CE-4352-A028-60CC4797AB4D}" destId="{014930C2-B23B-42BF-B976-BA8ABAAC0FE9}" srcOrd="5" destOrd="0" parTransId="{32128A44-FDBD-43DD-ACA0-C3421EDE87AA}" sibTransId="{7270A823-6DF2-491C-A307-3EFC76431E27}"/>
    <dgm:cxn modelId="{B749EB6F-8AA6-4724-9F5F-D07FE3CB35C1}" type="presOf" srcId="{935ED6BE-3A5D-41B4-A71B-30B7C468F529}" destId="{3520F722-D0B9-4048-83B7-2AEF2D3F88DC}" srcOrd="0" destOrd="0" presId="urn:microsoft.com/office/officeart/2005/8/layout/list1"/>
    <dgm:cxn modelId="{1387D674-3117-4DF3-99EF-325063FC42DE}" type="presOf" srcId="{4BB150C2-B8A9-4F3A-96C8-023B085E0E2E}" destId="{5448089B-4D17-4857-ABC2-438FA87BF6C6}" srcOrd="0" destOrd="0" presId="urn:microsoft.com/office/officeart/2005/8/layout/list1"/>
    <dgm:cxn modelId="{725B1A8B-DED3-4C0D-B3DB-EC41CDE35F03}" srcId="{20E210C2-78CE-4352-A028-60CC4797AB4D}" destId="{935ED6BE-3A5D-41B4-A71B-30B7C468F529}" srcOrd="4" destOrd="0" parTransId="{F6EE7B12-FDC2-4E90-9EE0-7610B78138B7}" sibTransId="{5390B596-919B-49B9-8A07-C021F815A79C}"/>
    <dgm:cxn modelId="{C7A7A290-89D8-48FE-AEFF-E7C1B2FCFE26}" type="presOf" srcId="{014930C2-B23B-42BF-B976-BA8ABAAC0FE9}" destId="{32FB091D-6D83-4596-B924-B39BB9A87F6C}" srcOrd="1" destOrd="0" presId="urn:microsoft.com/office/officeart/2005/8/layout/list1"/>
    <dgm:cxn modelId="{BE71EA98-0FD7-4173-B01D-F85AA0F3A738}" srcId="{20E210C2-78CE-4352-A028-60CC4797AB4D}" destId="{C12F02DF-75C8-499C-AFA9-F430111ADF19}" srcOrd="1" destOrd="0" parTransId="{6C91BC2B-B25C-45BA-97AB-44B34F34E899}" sibTransId="{4E778607-FE95-42CE-8F6E-A914E025F151}"/>
    <dgm:cxn modelId="{E7E835B5-6C3B-45EF-941D-0FACD90A1306}" type="presOf" srcId="{20E210C2-78CE-4352-A028-60CC4797AB4D}" destId="{F7B7A3ED-8E14-449E-B513-F8A21BBB1FB2}" srcOrd="0" destOrd="0" presId="urn:microsoft.com/office/officeart/2005/8/layout/list1"/>
    <dgm:cxn modelId="{083824BC-E03E-4D91-8B50-254030211266}" type="presOf" srcId="{60A3C60A-6EF3-47B2-99C7-F665574F4C1B}" destId="{EDBE8E4F-8088-462A-AAF0-FC6EDB74F0C7}" srcOrd="0" destOrd="0" presId="urn:microsoft.com/office/officeart/2005/8/layout/list1"/>
    <dgm:cxn modelId="{E6B8DAC7-3C09-4721-B59C-018D643FAC03}" type="presOf" srcId="{60A3C60A-6EF3-47B2-99C7-F665574F4C1B}" destId="{3C5A3B35-635B-40C0-B7FA-EC547932B3F2}" srcOrd="1" destOrd="0" presId="urn:microsoft.com/office/officeart/2005/8/layout/list1"/>
    <dgm:cxn modelId="{6EA702DD-BCC8-4828-8187-E7FAF4812437}" type="presOf" srcId="{DCD00A23-C7E3-4C1B-BE64-B40606790B67}" destId="{291F93F6-AD31-46B9-8D4C-EB41A564B8C1}" srcOrd="1" destOrd="0" presId="urn:microsoft.com/office/officeart/2005/8/layout/list1"/>
    <dgm:cxn modelId="{A428AAE4-22B4-4F70-8B53-44CFD7B4247E}" srcId="{20E210C2-78CE-4352-A028-60CC4797AB4D}" destId="{4BB150C2-B8A9-4F3A-96C8-023B085E0E2E}" srcOrd="2" destOrd="0" parTransId="{91B0F511-67A4-4470-8107-ACE3D9EB848F}" sibTransId="{7F045204-5A91-489E-A42F-66BE11149688}"/>
    <dgm:cxn modelId="{E318A9E7-81DB-4A54-A89D-BA97D4D87068}" type="presOf" srcId="{935ED6BE-3A5D-41B4-A71B-30B7C468F529}" destId="{3D5DF3EA-08C9-4A6B-BD98-E38FB7859141}" srcOrd="1" destOrd="0" presId="urn:microsoft.com/office/officeart/2005/8/layout/list1"/>
    <dgm:cxn modelId="{E5D5AAE7-B370-4B2B-B926-95C97DE8AFB2}" type="presOf" srcId="{DCD00A23-C7E3-4C1B-BE64-B40606790B67}" destId="{37370579-94CC-43CE-8C07-7F31A573F65E}" srcOrd="0" destOrd="0" presId="urn:microsoft.com/office/officeart/2005/8/layout/list1"/>
    <dgm:cxn modelId="{B0C6F5F6-232E-4B54-A22F-D0C0FD68C256}" type="presOf" srcId="{4BB150C2-B8A9-4F3A-96C8-023B085E0E2E}" destId="{D7A6F237-63A6-407A-99FD-222F01FF6F45}" srcOrd="1" destOrd="0" presId="urn:microsoft.com/office/officeart/2005/8/layout/list1"/>
    <dgm:cxn modelId="{FCF4F253-0EE1-40CA-88CA-6E0BEEF4A035}" type="presParOf" srcId="{F7B7A3ED-8E14-449E-B513-F8A21BBB1FB2}" destId="{FAC21117-00FA-4230-8BD3-0734CDD85A3E}" srcOrd="0" destOrd="0" presId="urn:microsoft.com/office/officeart/2005/8/layout/list1"/>
    <dgm:cxn modelId="{7B509DCA-69B8-430A-AF11-574CE2670067}" type="presParOf" srcId="{FAC21117-00FA-4230-8BD3-0734CDD85A3E}" destId="{EDBE8E4F-8088-462A-AAF0-FC6EDB74F0C7}" srcOrd="0" destOrd="0" presId="urn:microsoft.com/office/officeart/2005/8/layout/list1"/>
    <dgm:cxn modelId="{B98BA108-C00C-4543-B859-A2D418DF61BE}" type="presParOf" srcId="{FAC21117-00FA-4230-8BD3-0734CDD85A3E}" destId="{3C5A3B35-635B-40C0-B7FA-EC547932B3F2}" srcOrd="1" destOrd="0" presId="urn:microsoft.com/office/officeart/2005/8/layout/list1"/>
    <dgm:cxn modelId="{390B0C64-CD98-41CA-81CB-18D78483E869}" type="presParOf" srcId="{F7B7A3ED-8E14-449E-B513-F8A21BBB1FB2}" destId="{10DE72C5-A801-48C8-9A36-70966B7A0C65}" srcOrd="1" destOrd="0" presId="urn:microsoft.com/office/officeart/2005/8/layout/list1"/>
    <dgm:cxn modelId="{B556EB92-C181-44E2-BEED-3B2A8E2AA04B}" type="presParOf" srcId="{F7B7A3ED-8E14-449E-B513-F8A21BBB1FB2}" destId="{7AC00658-8C8A-4537-A084-E027789CA11C}" srcOrd="2" destOrd="0" presId="urn:microsoft.com/office/officeart/2005/8/layout/list1"/>
    <dgm:cxn modelId="{44AB63F6-1311-4E20-AF3E-E811A01449DA}" type="presParOf" srcId="{F7B7A3ED-8E14-449E-B513-F8A21BBB1FB2}" destId="{CB12ABD3-A252-4D58-8D60-A2035B8D190D}" srcOrd="3" destOrd="0" presId="urn:microsoft.com/office/officeart/2005/8/layout/list1"/>
    <dgm:cxn modelId="{6C74106B-8B61-4486-80C5-C3C86C5C94CD}" type="presParOf" srcId="{F7B7A3ED-8E14-449E-B513-F8A21BBB1FB2}" destId="{99D4CB01-522C-4FA6-9A58-01EC0BC1628E}" srcOrd="4" destOrd="0" presId="urn:microsoft.com/office/officeart/2005/8/layout/list1"/>
    <dgm:cxn modelId="{70CCA1B2-6917-4BBC-AB48-3010A4FB3627}" type="presParOf" srcId="{99D4CB01-522C-4FA6-9A58-01EC0BC1628E}" destId="{9386C7CD-39EF-49E1-BBD1-BE790791CD92}" srcOrd="0" destOrd="0" presId="urn:microsoft.com/office/officeart/2005/8/layout/list1"/>
    <dgm:cxn modelId="{E6D9CA46-5A21-420B-9CA9-CDC205FF1CDF}" type="presParOf" srcId="{99D4CB01-522C-4FA6-9A58-01EC0BC1628E}" destId="{8DAA2C44-703F-4C43-B466-3CC511E56D38}" srcOrd="1" destOrd="0" presId="urn:microsoft.com/office/officeart/2005/8/layout/list1"/>
    <dgm:cxn modelId="{712368DB-BC38-4E28-8DF9-A2B7C200E78A}" type="presParOf" srcId="{F7B7A3ED-8E14-449E-B513-F8A21BBB1FB2}" destId="{4E03CE5B-969C-4A56-95FE-1BB1E24E4276}" srcOrd="5" destOrd="0" presId="urn:microsoft.com/office/officeart/2005/8/layout/list1"/>
    <dgm:cxn modelId="{6FF12E31-DB02-42EE-818C-B7C6EF14D55D}" type="presParOf" srcId="{F7B7A3ED-8E14-449E-B513-F8A21BBB1FB2}" destId="{BB72EDD0-DB13-4BAA-B2A1-C71EF3E95CF5}" srcOrd="6" destOrd="0" presId="urn:microsoft.com/office/officeart/2005/8/layout/list1"/>
    <dgm:cxn modelId="{13271787-0017-4D63-8B82-F873C369FD8B}" type="presParOf" srcId="{F7B7A3ED-8E14-449E-B513-F8A21BBB1FB2}" destId="{A9DA9F7B-62E6-4F54-95B3-D39531153056}" srcOrd="7" destOrd="0" presId="urn:microsoft.com/office/officeart/2005/8/layout/list1"/>
    <dgm:cxn modelId="{00E59B52-0A57-456B-9EE6-1115E54AC14B}" type="presParOf" srcId="{F7B7A3ED-8E14-449E-B513-F8A21BBB1FB2}" destId="{712E9E52-3122-418E-82A7-04D10BB465E4}" srcOrd="8" destOrd="0" presId="urn:microsoft.com/office/officeart/2005/8/layout/list1"/>
    <dgm:cxn modelId="{48509989-ACB8-4B1B-BFA0-427427AE86D5}" type="presParOf" srcId="{712E9E52-3122-418E-82A7-04D10BB465E4}" destId="{5448089B-4D17-4857-ABC2-438FA87BF6C6}" srcOrd="0" destOrd="0" presId="urn:microsoft.com/office/officeart/2005/8/layout/list1"/>
    <dgm:cxn modelId="{235B3BAB-A384-49F7-800D-D9C5A8CCBE23}" type="presParOf" srcId="{712E9E52-3122-418E-82A7-04D10BB465E4}" destId="{D7A6F237-63A6-407A-99FD-222F01FF6F45}" srcOrd="1" destOrd="0" presId="urn:microsoft.com/office/officeart/2005/8/layout/list1"/>
    <dgm:cxn modelId="{5B78EA9D-3FE6-4AAA-9232-CB654293B7EF}" type="presParOf" srcId="{F7B7A3ED-8E14-449E-B513-F8A21BBB1FB2}" destId="{ADE4899B-4D55-4124-9AA5-7F616D4196E0}" srcOrd="9" destOrd="0" presId="urn:microsoft.com/office/officeart/2005/8/layout/list1"/>
    <dgm:cxn modelId="{1B26BA0B-2C76-457D-BD9B-2B194E0AA075}" type="presParOf" srcId="{F7B7A3ED-8E14-449E-B513-F8A21BBB1FB2}" destId="{099EA2C9-4178-4EED-996F-EBCC1F002C37}" srcOrd="10" destOrd="0" presId="urn:microsoft.com/office/officeart/2005/8/layout/list1"/>
    <dgm:cxn modelId="{FA0B4186-EEF6-4C9B-ACDB-FDB3ABDB0D41}" type="presParOf" srcId="{F7B7A3ED-8E14-449E-B513-F8A21BBB1FB2}" destId="{3479D2B5-A581-4D65-87F6-42D44FF79111}" srcOrd="11" destOrd="0" presId="urn:microsoft.com/office/officeart/2005/8/layout/list1"/>
    <dgm:cxn modelId="{7323E6A6-2AD1-44AA-A851-2E9A88C398B0}" type="presParOf" srcId="{F7B7A3ED-8E14-449E-B513-F8A21BBB1FB2}" destId="{CED05CD2-A06D-4A17-AE48-D16A093B5D45}" srcOrd="12" destOrd="0" presId="urn:microsoft.com/office/officeart/2005/8/layout/list1"/>
    <dgm:cxn modelId="{98DD5EF5-64D4-4565-B2E0-BF048A8928A9}" type="presParOf" srcId="{CED05CD2-A06D-4A17-AE48-D16A093B5D45}" destId="{37370579-94CC-43CE-8C07-7F31A573F65E}" srcOrd="0" destOrd="0" presId="urn:microsoft.com/office/officeart/2005/8/layout/list1"/>
    <dgm:cxn modelId="{71DA62A9-4543-4E9E-8E33-8056799F26A5}" type="presParOf" srcId="{CED05CD2-A06D-4A17-AE48-D16A093B5D45}" destId="{291F93F6-AD31-46B9-8D4C-EB41A564B8C1}" srcOrd="1" destOrd="0" presId="urn:microsoft.com/office/officeart/2005/8/layout/list1"/>
    <dgm:cxn modelId="{A7D043FD-8ECA-4BD6-BFD9-BF6311787251}" type="presParOf" srcId="{F7B7A3ED-8E14-449E-B513-F8A21BBB1FB2}" destId="{6B6BD63E-C2B8-4906-A9CD-556105CEA924}" srcOrd="13" destOrd="0" presId="urn:microsoft.com/office/officeart/2005/8/layout/list1"/>
    <dgm:cxn modelId="{9206A69A-2E9C-453E-936D-C8773EF2E683}" type="presParOf" srcId="{F7B7A3ED-8E14-449E-B513-F8A21BBB1FB2}" destId="{D0D89D94-14DC-4DD9-93BB-D908FA9EFEB2}" srcOrd="14" destOrd="0" presId="urn:microsoft.com/office/officeart/2005/8/layout/list1"/>
    <dgm:cxn modelId="{933B3177-2F6D-4706-8D34-84BD176C880F}" type="presParOf" srcId="{F7B7A3ED-8E14-449E-B513-F8A21BBB1FB2}" destId="{6E58DB9B-101F-4705-9BA7-AF1A815F3269}" srcOrd="15" destOrd="0" presId="urn:microsoft.com/office/officeart/2005/8/layout/list1"/>
    <dgm:cxn modelId="{9F178FA2-0EE5-4881-A204-27D18C8B9965}" type="presParOf" srcId="{F7B7A3ED-8E14-449E-B513-F8A21BBB1FB2}" destId="{2160F7D0-6DDF-44EF-8255-292CF82476C5}" srcOrd="16" destOrd="0" presId="urn:microsoft.com/office/officeart/2005/8/layout/list1"/>
    <dgm:cxn modelId="{2BA592CA-6DC2-4CC3-B659-7790B5F0F14A}" type="presParOf" srcId="{2160F7D0-6DDF-44EF-8255-292CF82476C5}" destId="{3520F722-D0B9-4048-83B7-2AEF2D3F88DC}" srcOrd="0" destOrd="0" presId="urn:microsoft.com/office/officeart/2005/8/layout/list1"/>
    <dgm:cxn modelId="{DD1E34F3-360D-4A36-AC59-EA333B45DEFB}" type="presParOf" srcId="{2160F7D0-6DDF-44EF-8255-292CF82476C5}" destId="{3D5DF3EA-08C9-4A6B-BD98-E38FB7859141}" srcOrd="1" destOrd="0" presId="urn:microsoft.com/office/officeart/2005/8/layout/list1"/>
    <dgm:cxn modelId="{DFE59465-654B-4B9D-9944-26311EBD096D}" type="presParOf" srcId="{F7B7A3ED-8E14-449E-B513-F8A21BBB1FB2}" destId="{6D854EDD-11A5-4922-89F7-5ECEFBC83491}" srcOrd="17" destOrd="0" presId="urn:microsoft.com/office/officeart/2005/8/layout/list1"/>
    <dgm:cxn modelId="{1769A0B0-DBFA-4260-B047-780D26D9FDCA}" type="presParOf" srcId="{F7B7A3ED-8E14-449E-B513-F8A21BBB1FB2}" destId="{E4D65D31-53AF-4F2B-83C9-5BE01B9883B3}" srcOrd="18" destOrd="0" presId="urn:microsoft.com/office/officeart/2005/8/layout/list1"/>
    <dgm:cxn modelId="{1FECD7A3-6606-489D-BA0D-3A0BC7DECBFF}" type="presParOf" srcId="{F7B7A3ED-8E14-449E-B513-F8A21BBB1FB2}" destId="{8BA122FB-3093-4293-A5FD-AB4935967E6B}" srcOrd="19" destOrd="0" presId="urn:microsoft.com/office/officeart/2005/8/layout/list1"/>
    <dgm:cxn modelId="{0F49279C-8B37-4E77-8367-2C11EF72D748}" type="presParOf" srcId="{F7B7A3ED-8E14-449E-B513-F8A21BBB1FB2}" destId="{09090456-C6AE-44FB-B002-55CAD196B02B}" srcOrd="20" destOrd="0" presId="urn:microsoft.com/office/officeart/2005/8/layout/list1"/>
    <dgm:cxn modelId="{C9F2A212-7015-4CD8-985B-3174BBDCE68A}" type="presParOf" srcId="{09090456-C6AE-44FB-B002-55CAD196B02B}" destId="{EDE9AE86-599D-4A48-AD60-73573000FA1B}" srcOrd="0" destOrd="0" presId="urn:microsoft.com/office/officeart/2005/8/layout/list1"/>
    <dgm:cxn modelId="{72721202-AD05-4989-8ED2-13575829188D}" type="presParOf" srcId="{09090456-C6AE-44FB-B002-55CAD196B02B}" destId="{32FB091D-6D83-4596-B924-B39BB9A87F6C}" srcOrd="1" destOrd="0" presId="urn:microsoft.com/office/officeart/2005/8/layout/list1"/>
    <dgm:cxn modelId="{64E3FCF5-2613-4CB0-9952-174137FD3CF2}" type="presParOf" srcId="{F7B7A3ED-8E14-449E-B513-F8A21BBB1FB2}" destId="{E4D65B9E-F369-4190-9418-64FC6DEB5D8B}" srcOrd="21" destOrd="0" presId="urn:microsoft.com/office/officeart/2005/8/layout/list1"/>
    <dgm:cxn modelId="{D01E2163-97B5-4BDE-853D-E605A3D6892D}" type="presParOf" srcId="{F7B7A3ED-8E14-449E-B513-F8A21BBB1FB2}" destId="{9BED7B5C-1972-44B2-AAC7-7A7A85F43FAA}" srcOrd="2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C00658-8C8A-4537-A084-E027789CA11C}">
      <dsp:nvSpPr>
        <dsp:cNvPr id="0" name=""/>
        <dsp:cNvSpPr/>
      </dsp:nvSpPr>
      <dsp:spPr>
        <a:xfrm>
          <a:off x="0" y="236101"/>
          <a:ext cx="7676614"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C5A3B35-635B-40C0-B7FA-EC547932B3F2}">
      <dsp:nvSpPr>
        <dsp:cNvPr id="0" name=""/>
        <dsp:cNvSpPr/>
      </dsp:nvSpPr>
      <dsp:spPr>
        <a:xfrm>
          <a:off x="383830" y="14701"/>
          <a:ext cx="5373629"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110" tIns="0" rIns="203110" bIns="0" numCol="1" spcCol="1270" anchor="ctr" anchorCtr="0">
          <a:noAutofit/>
        </a:bodyPr>
        <a:lstStyle/>
        <a:p>
          <a:pPr marL="0" lvl="0" indent="0" algn="l" defTabSz="666750">
            <a:lnSpc>
              <a:spcPct val="90000"/>
            </a:lnSpc>
            <a:spcBef>
              <a:spcPct val="0"/>
            </a:spcBef>
            <a:spcAft>
              <a:spcPct val="35000"/>
            </a:spcAft>
            <a:buNone/>
          </a:pPr>
          <a:r>
            <a:rPr lang="en-US" sz="1500" kern="1200" dirty="0"/>
            <a:t>Background</a:t>
          </a:r>
        </a:p>
      </dsp:txBody>
      <dsp:txXfrm>
        <a:off x="405446" y="36317"/>
        <a:ext cx="5330397" cy="399568"/>
      </dsp:txXfrm>
    </dsp:sp>
    <dsp:sp modelId="{BB72EDD0-DB13-4BAA-B2A1-C71EF3E95CF5}">
      <dsp:nvSpPr>
        <dsp:cNvPr id="0" name=""/>
        <dsp:cNvSpPr/>
      </dsp:nvSpPr>
      <dsp:spPr>
        <a:xfrm>
          <a:off x="0" y="916501"/>
          <a:ext cx="7676614"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DAA2C44-703F-4C43-B466-3CC511E56D38}">
      <dsp:nvSpPr>
        <dsp:cNvPr id="0" name=""/>
        <dsp:cNvSpPr/>
      </dsp:nvSpPr>
      <dsp:spPr>
        <a:xfrm>
          <a:off x="383830" y="695101"/>
          <a:ext cx="5373629"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110" tIns="0" rIns="203110" bIns="0" numCol="1" spcCol="1270" anchor="ctr" anchorCtr="0">
          <a:noAutofit/>
        </a:bodyPr>
        <a:lstStyle/>
        <a:p>
          <a:pPr marL="0" lvl="0" indent="0" algn="l" defTabSz="666750">
            <a:lnSpc>
              <a:spcPct val="90000"/>
            </a:lnSpc>
            <a:spcBef>
              <a:spcPct val="0"/>
            </a:spcBef>
            <a:spcAft>
              <a:spcPct val="35000"/>
            </a:spcAft>
            <a:buNone/>
          </a:pPr>
          <a:r>
            <a:rPr lang="en-US" sz="1500" kern="1200"/>
            <a:t>Introduction to food systems</a:t>
          </a:r>
        </a:p>
      </dsp:txBody>
      <dsp:txXfrm>
        <a:off x="405446" y="716717"/>
        <a:ext cx="5330397" cy="399568"/>
      </dsp:txXfrm>
    </dsp:sp>
    <dsp:sp modelId="{099EA2C9-4178-4EED-996F-EBCC1F002C37}">
      <dsp:nvSpPr>
        <dsp:cNvPr id="0" name=""/>
        <dsp:cNvSpPr/>
      </dsp:nvSpPr>
      <dsp:spPr>
        <a:xfrm>
          <a:off x="0" y="1596901"/>
          <a:ext cx="7676614"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7A6F237-63A6-407A-99FD-222F01FF6F45}">
      <dsp:nvSpPr>
        <dsp:cNvPr id="0" name=""/>
        <dsp:cNvSpPr/>
      </dsp:nvSpPr>
      <dsp:spPr>
        <a:xfrm>
          <a:off x="383830" y="1375501"/>
          <a:ext cx="5373629"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110" tIns="0" rIns="203110" bIns="0" numCol="1" spcCol="1270" anchor="ctr" anchorCtr="0">
          <a:noAutofit/>
        </a:bodyPr>
        <a:lstStyle/>
        <a:p>
          <a:pPr marL="0" lvl="0" indent="0" algn="l" defTabSz="666750">
            <a:lnSpc>
              <a:spcPct val="90000"/>
            </a:lnSpc>
            <a:spcBef>
              <a:spcPct val="0"/>
            </a:spcBef>
            <a:spcAft>
              <a:spcPct val="35000"/>
            </a:spcAft>
            <a:buNone/>
          </a:pPr>
          <a:r>
            <a:rPr lang="en-US" sz="1500" kern="1200" dirty="0"/>
            <a:t>Anthropometric Assessment</a:t>
          </a:r>
        </a:p>
      </dsp:txBody>
      <dsp:txXfrm>
        <a:off x="405446" y="1397117"/>
        <a:ext cx="5330397" cy="399568"/>
      </dsp:txXfrm>
    </dsp:sp>
    <dsp:sp modelId="{D0D89D94-14DC-4DD9-93BB-D908FA9EFEB2}">
      <dsp:nvSpPr>
        <dsp:cNvPr id="0" name=""/>
        <dsp:cNvSpPr/>
      </dsp:nvSpPr>
      <dsp:spPr>
        <a:xfrm>
          <a:off x="0" y="2277301"/>
          <a:ext cx="7676614"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1F93F6-AD31-46B9-8D4C-EB41A564B8C1}">
      <dsp:nvSpPr>
        <dsp:cNvPr id="0" name=""/>
        <dsp:cNvSpPr/>
      </dsp:nvSpPr>
      <dsp:spPr>
        <a:xfrm>
          <a:off x="383830" y="2055901"/>
          <a:ext cx="5373629"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110" tIns="0" rIns="203110" bIns="0" numCol="1" spcCol="1270" anchor="ctr" anchorCtr="0">
          <a:noAutofit/>
        </a:bodyPr>
        <a:lstStyle/>
        <a:p>
          <a:pPr marL="0" lvl="0" indent="0" algn="l" defTabSz="666750">
            <a:lnSpc>
              <a:spcPct val="90000"/>
            </a:lnSpc>
            <a:spcBef>
              <a:spcPct val="0"/>
            </a:spcBef>
            <a:spcAft>
              <a:spcPct val="35000"/>
            </a:spcAft>
            <a:buNone/>
          </a:pPr>
          <a:r>
            <a:rPr lang="en-US" sz="1500" kern="1200" dirty="0"/>
            <a:t>Dietary assessment</a:t>
          </a:r>
        </a:p>
      </dsp:txBody>
      <dsp:txXfrm>
        <a:off x="405446" y="2077517"/>
        <a:ext cx="5330397" cy="399568"/>
      </dsp:txXfrm>
    </dsp:sp>
    <dsp:sp modelId="{E4D65D31-53AF-4F2B-83C9-5BE01B9883B3}">
      <dsp:nvSpPr>
        <dsp:cNvPr id="0" name=""/>
        <dsp:cNvSpPr/>
      </dsp:nvSpPr>
      <dsp:spPr>
        <a:xfrm>
          <a:off x="0" y="2957701"/>
          <a:ext cx="7676614"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D5DF3EA-08C9-4A6B-BD98-E38FB7859141}">
      <dsp:nvSpPr>
        <dsp:cNvPr id="0" name=""/>
        <dsp:cNvSpPr/>
      </dsp:nvSpPr>
      <dsp:spPr>
        <a:xfrm>
          <a:off x="383830" y="2736301"/>
          <a:ext cx="5373629"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110" tIns="0" rIns="203110" bIns="0" numCol="1" spcCol="1270" anchor="ctr" anchorCtr="0">
          <a:noAutofit/>
        </a:bodyPr>
        <a:lstStyle/>
        <a:p>
          <a:pPr marL="0" lvl="0" indent="0" algn="l" defTabSz="666750">
            <a:lnSpc>
              <a:spcPct val="90000"/>
            </a:lnSpc>
            <a:spcBef>
              <a:spcPct val="0"/>
            </a:spcBef>
            <a:spcAft>
              <a:spcPct val="35000"/>
            </a:spcAft>
            <a:buNone/>
          </a:pPr>
          <a:r>
            <a:rPr lang="en-US" sz="1500" kern="1200" dirty="0"/>
            <a:t>Food systems,  diet quality and nutrition</a:t>
          </a:r>
        </a:p>
      </dsp:txBody>
      <dsp:txXfrm>
        <a:off x="405446" y="2757917"/>
        <a:ext cx="5330397" cy="399568"/>
      </dsp:txXfrm>
    </dsp:sp>
    <dsp:sp modelId="{9BED7B5C-1972-44B2-AAC7-7A7A85F43FAA}">
      <dsp:nvSpPr>
        <dsp:cNvPr id="0" name=""/>
        <dsp:cNvSpPr/>
      </dsp:nvSpPr>
      <dsp:spPr>
        <a:xfrm>
          <a:off x="0" y="3638101"/>
          <a:ext cx="7676614"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FB091D-6D83-4596-B924-B39BB9A87F6C}">
      <dsp:nvSpPr>
        <dsp:cNvPr id="0" name=""/>
        <dsp:cNvSpPr/>
      </dsp:nvSpPr>
      <dsp:spPr>
        <a:xfrm>
          <a:off x="393664" y="3426531"/>
          <a:ext cx="5373629"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110" tIns="0" rIns="203110" bIns="0" numCol="1" spcCol="1270" anchor="ctr" anchorCtr="0">
          <a:noAutofit/>
        </a:bodyPr>
        <a:lstStyle/>
        <a:p>
          <a:pPr marL="0" lvl="0" indent="0" algn="l" defTabSz="666750">
            <a:lnSpc>
              <a:spcPct val="90000"/>
            </a:lnSpc>
            <a:spcBef>
              <a:spcPct val="0"/>
            </a:spcBef>
            <a:spcAft>
              <a:spcPct val="35000"/>
            </a:spcAft>
            <a:buNone/>
          </a:pPr>
          <a:r>
            <a:rPr lang="en-US" sz="1500" kern="1200" dirty="0"/>
            <a:t>Nutrition-sensitive agriculture interventions</a:t>
          </a:r>
        </a:p>
      </dsp:txBody>
      <dsp:txXfrm>
        <a:off x="415280" y="3448147"/>
        <a:ext cx="5330397"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1A74B3-69A0-43D7-8DD2-11C26DF82188}" type="datetimeFigureOut">
              <a:rPr lang="en-US" smtClean="0"/>
              <a:t>7/13/2023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74EF5-6244-4A1C-BDE3-E678999BECC9}" type="slidenum">
              <a:rPr lang="en-US" smtClean="0"/>
              <a:t>‹#›</a:t>
            </a:fld>
            <a:endParaRPr lang="en-US"/>
          </a:p>
        </p:txBody>
      </p:sp>
    </p:spTree>
    <p:extLst>
      <p:ext uri="{BB962C8B-B14F-4D97-AF65-F5344CB8AC3E}">
        <p14:creationId xmlns:p14="http://schemas.microsoft.com/office/powerpoint/2010/main" val="1572285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ags" Target="../tags/tag9.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ags" Target="../tags/tag11.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49.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39D754-06B1-4A40-A752-A5DF02B364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73358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A9A1BDFC-4AB2-E641-AECC-B4C194B12922}" type="slidenum">
              <a:rPr lang="en-US" smtClean="0"/>
              <a:t>20</a:t>
            </a:fld>
            <a:endParaRPr lang="en-US" dirty="0"/>
          </a:p>
        </p:txBody>
      </p:sp>
    </p:spTree>
    <p:extLst>
      <p:ext uri="{BB962C8B-B14F-4D97-AF65-F5344CB8AC3E}">
        <p14:creationId xmlns:p14="http://schemas.microsoft.com/office/powerpoint/2010/main" val="32401804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A9A1BDFC-4AB2-E641-AECC-B4C194B12922}" type="slidenum">
              <a:rPr lang="en-US" smtClean="0"/>
              <a:t>21</a:t>
            </a:fld>
            <a:endParaRPr lang="en-US" dirty="0"/>
          </a:p>
        </p:txBody>
      </p:sp>
      <p:sp>
        <p:nvSpPr>
          <p:cNvPr id="5" name="Footer Placeholder 4">
            <a:extLst>
              <a:ext uri="{FF2B5EF4-FFF2-40B4-BE49-F238E27FC236}">
                <a16:creationId xmlns:a16="http://schemas.microsoft.com/office/drawing/2014/main" id="{99C2D637-E923-F24A-A0FC-94366DD81A7A}"/>
              </a:ext>
            </a:extLst>
          </p:cNvPr>
          <p:cNvSpPr>
            <a:spLocks noGrp="1"/>
          </p:cNvSpPr>
          <p:nvPr>
            <p:ph type="ftr" sz="quarter" idx="4"/>
          </p:nvPr>
        </p:nvSpPr>
        <p:spPr/>
        <p:txBody>
          <a:bodyPr/>
          <a:lstStyle/>
          <a:p>
            <a:r>
              <a:rPr lang="en-US"/>
              <a:t>Lecture 1 | January 31, 2020</a:t>
            </a:r>
            <a:endParaRPr lang="en-US" dirty="0"/>
          </a:p>
        </p:txBody>
      </p:sp>
    </p:spTree>
    <p:extLst>
      <p:ext uri="{BB962C8B-B14F-4D97-AF65-F5344CB8AC3E}">
        <p14:creationId xmlns:p14="http://schemas.microsoft.com/office/powerpoint/2010/main" val="722119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F82841-D69C-4207-A8A1-EEB8105764B2}" type="slidenum">
              <a:rPr lang="en-US" smtClean="0"/>
              <a:t>22</a:t>
            </a:fld>
            <a:endParaRPr lang="en-US"/>
          </a:p>
        </p:txBody>
      </p:sp>
    </p:spTree>
    <p:extLst>
      <p:ext uri="{BB962C8B-B14F-4D97-AF65-F5344CB8AC3E}">
        <p14:creationId xmlns:p14="http://schemas.microsoft.com/office/powerpoint/2010/main" val="1978762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Typo</a:t>
            </a:r>
          </a:p>
        </p:txBody>
      </p:sp>
      <p:sp>
        <p:nvSpPr>
          <p:cNvPr id="4" name="Slide Number Placeholder 3"/>
          <p:cNvSpPr>
            <a:spLocks noGrp="1"/>
          </p:cNvSpPr>
          <p:nvPr>
            <p:ph type="sldNum" sz="quarter" idx="10"/>
          </p:nvPr>
        </p:nvSpPr>
        <p:spPr/>
        <p:txBody>
          <a:bodyPr/>
          <a:lstStyle/>
          <a:p>
            <a:fld id="{A9A1BDFC-4AB2-E641-AECC-B4C194B12922}" type="slidenum">
              <a:rPr lang="en-US" smtClean="0"/>
              <a:t>23</a:t>
            </a:fld>
            <a:endParaRPr lang="en-US" dirty="0"/>
          </a:p>
        </p:txBody>
      </p:sp>
      <p:sp>
        <p:nvSpPr>
          <p:cNvPr id="5" name="Footer Placeholder 4">
            <a:extLst>
              <a:ext uri="{FF2B5EF4-FFF2-40B4-BE49-F238E27FC236}">
                <a16:creationId xmlns:a16="http://schemas.microsoft.com/office/drawing/2014/main" id="{52BAFFDC-A262-C44D-BACC-DA59214C5119}"/>
              </a:ext>
            </a:extLst>
          </p:cNvPr>
          <p:cNvSpPr>
            <a:spLocks noGrp="1"/>
          </p:cNvSpPr>
          <p:nvPr>
            <p:ph type="ftr" sz="quarter" idx="4"/>
          </p:nvPr>
        </p:nvSpPr>
        <p:spPr/>
        <p:txBody>
          <a:bodyPr/>
          <a:lstStyle/>
          <a:p>
            <a:r>
              <a:rPr lang="en-US"/>
              <a:t>Lecture 1 | January 31, 2020</a:t>
            </a:r>
            <a:endParaRPr lang="en-US" dirty="0"/>
          </a:p>
        </p:txBody>
      </p:sp>
    </p:spTree>
    <p:extLst>
      <p:ext uri="{BB962C8B-B14F-4D97-AF65-F5344CB8AC3E}">
        <p14:creationId xmlns:p14="http://schemas.microsoft.com/office/powerpoint/2010/main" val="366674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A9A1BDFC-4AB2-E641-AECC-B4C194B12922}" type="slidenum">
              <a:rPr lang="en-US" smtClean="0"/>
              <a:t>25</a:t>
            </a:fld>
            <a:endParaRPr lang="en-US" dirty="0"/>
          </a:p>
        </p:txBody>
      </p:sp>
    </p:spTree>
    <p:extLst>
      <p:ext uri="{BB962C8B-B14F-4D97-AF65-F5344CB8AC3E}">
        <p14:creationId xmlns:p14="http://schemas.microsoft.com/office/powerpoint/2010/main" val="3466459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A9A1BDFC-4AB2-E641-AECC-B4C194B12922}" type="slidenum">
              <a:rPr lang="en-US" smtClean="0"/>
              <a:t>26</a:t>
            </a:fld>
            <a:endParaRPr lang="en-US" dirty="0"/>
          </a:p>
        </p:txBody>
      </p:sp>
    </p:spTree>
    <p:extLst>
      <p:ext uri="{BB962C8B-B14F-4D97-AF65-F5344CB8AC3E}">
        <p14:creationId xmlns:p14="http://schemas.microsoft.com/office/powerpoint/2010/main" val="119377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A9A1BDFC-4AB2-E641-AECC-B4C194B12922}" type="slidenum">
              <a:rPr lang="en-US" smtClean="0"/>
              <a:t>27</a:t>
            </a:fld>
            <a:endParaRPr lang="en-US" dirty="0"/>
          </a:p>
        </p:txBody>
      </p:sp>
      <p:sp>
        <p:nvSpPr>
          <p:cNvPr id="5" name="Footer Placeholder 4">
            <a:extLst>
              <a:ext uri="{FF2B5EF4-FFF2-40B4-BE49-F238E27FC236}">
                <a16:creationId xmlns:a16="http://schemas.microsoft.com/office/drawing/2014/main" id="{99C2D637-E923-F24A-A0FC-94366DD81A7A}"/>
              </a:ext>
            </a:extLst>
          </p:cNvPr>
          <p:cNvSpPr>
            <a:spLocks noGrp="1"/>
          </p:cNvSpPr>
          <p:nvPr>
            <p:ph type="ftr" sz="quarter" idx="4"/>
          </p:nvPr>
        </p:nvSpPr>
        <p:spPr/>
        <p:txBody>
          <a:bodyPr/>
          <a:lstStyle/>
          <a:p>
            <a:r>
              <a:rPr lang="en-US"/>
              <a:t>Lecture 1 | January 31, 2020</a:t>
            </a:r>
            <a:endParaRPr lang="en-US" dirty="0"/>
          </a:p>
        </p:txBody>
      </p:sp>
    </p:spTree>
    <p:extLst>
      <p:ext uri="{BB962C8B-B14F-4D97-AF65-F5344CB8AC3E}">
        <p14:creationId xmlns:p14="http://schemas.microsoft.com/office/powerpoint/2010/main" val="18056646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A9A1BDFC-4AB2-E641-AECC-B4C194B12922}" type="slidenum">
              <a:rPr lang="en-US" smtClean="0"/>
              <a:t>28</a:t>
            </a:fld>
            <a:endParaRPr lang="en-US" dirty="0"/>
          </a:p>
        </p:txBody>
      </p:sp>
      <p:sp>
        <p:nvSpPr>
          <p:cNvPr id="5" name="Footer Placeholder 4">
            <a:extLst>
              <a:ext uri="{FF2B5EF4-FFF2-40B4-BE49-F238E27FC236}">
                <a16:creationId xmlns:a16="http://schemas.microsoft.com/office/drawing/2014/main" id="{AEA7D919-41D8-1542-B497-313D23C780FE}"/>
              </a:ext>
            </a:extLst>
          </p:cNvPr>
          <p:cNvSpPr>
            <a:spLocks noGrp="1"/>
          </p:cNvSpPr>
          <p:nvPr>
            <p:ph type="ftr" sz="quarter" idx="4"/>
          </p:nvPr>
        </p:nvSpPr>
        <p:spPr/>
        <p:txBody>
          <a:bodyPr/>
          <a:lstStyle/>
          <a:p>
            <a:r>
              <a:rPr lang="en-US"/>
              <a:t>Lecture 1 | January 31, 2020</a:t>
            </a:r>
            <a:endParaRPr lang="en-US" dirty="0"/>
          </a:p>
        </p:txBody>
      </p:sp>
    </p:spTree>
    <p:extLst>
      <p:ext uri="{BB962C8B-B14F-4D97-AF65-F5344CB8AC3E}">
        <p14:creationId xmlns:p14="http://schemas.microsoft.com/office/powerpoint/2010/main" val="3103375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A9A1BDFC-4AB2-E641-AECC-B4C194B12922}" type="slidenum">
              <a:rPr lang="en-US" smtClean="0"/>
              <a:t>30</a:t>
            </a:fld>
            <a:endParaRPr lang="en-US" dirty="0"/>
          </a:p>
        </p:txBody>
      </p:sp>
    </p:spTree>
    <p:extLst>
      <p:ext uri="{BB962C8B-B14F-4D97-AF65-F5344CB8AC3E}">
        <p14:creationId xmlns:p14="http://schemas.microsoft.com/office/powerpoint/2010/main" val="4146637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A9A1BDFC-4AB2-E641-AECC-B4C194B12922}" type="slidenum">
              <a:rPr lang="en-US" smtClean="0"/>
              <a:t>31</a:t>
            </a:fld>
            <a:endParaRPr lang="en-US" dirty="0"/>
          </a:p>
        </p:txBody>
      </p:sp>
      <p:sp>
        <p:nvSpPr>
          <p:cNvPr id="5" name="Footer Placeholder 4">
            <a:extLst>
              <a:ext uri="{FF2B5EF4-FFF2-40B4-BE49-F238E27FC236}">
                <a16:creationId xmlns:a16="http://schemas.microsoft.com/office/drawing/2014/main" id="{4CCD911D-F49C-9940-836E-C7F3C8EFE492}"/>
              </a:ext>
            </a:extLst>
          </p:cNvPr>
          <p:cNvSpPr>
            <a:spLocks noGrp="1"/>
          </p:cNvSpPr>
          <p:nvPr>
            <p:ph type="ftr" sz="quarter" idx="4"/>
          </p:nvPr>
        </p:nvSpPr>
        <p:spPr/>
        <p:txBody>
          <a:bodyPr/>
          <a:lstStyle/>
          <a:p>
            <a:r>
              <a:rPr lang="en-US"/>
              <a:t>Lecture 1 | January 31, 2020</a:t>
            </a:r>
            <a:endParaRPr lang="en-US" dirty="0"/>
          </a:p>
        </p:txBody>
      </p:sp>
    </p:spTree>
    <p:extLst>
      <p:ext uri="{BB962C8B-B14F-4D97-AF65-F5344CB8AC3E}">
        <p14:creationId xmlns:p14="http://schemas.microsoft.com/office/powerpoint/2010/main" val="3992830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39D754-06B1-4A40-A752-A5DF02B364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80133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A9A1BDFC-4AB2-E641-AECC-B4C194B12922}" type="slidenum">
              <a:rPr lang="en-US" smtClean="0"/>
              <a:t>32</a:t>
            </a:fld>
            <a:endParaRPr lang="en-US" dirty="0"/>
          </a:p>
        </p:txBody>
      </p:sp>
    </p:spTree>
    <p:extLst>
      <p:ext uri="{BB962C8B-B14F-4D97-AF65-F5344CB8AC3E}">
        <p14:creationId xmlns:p14="http://schemas.microsoft.com/office/powerpoint/2010/main" val="27709609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A1BDFC-4AB2-E641-AECC-B4C194B12922}" type="slidenum">
              <a:rPr lang="en-US" smtClean="0"/>
              <a:t>38</a:t>
            </a:fld>
            <a:endParaRPr lang="en-US"/>
          </a:p>
        </p:txBody>
      </p:sp>
    </p:spTree>
    <p:extLst>
      <p:ext uri="{BB962C8B-B14F-4D97-AF65-F5344CB8AC3E}">
        <p14:creationId xmlns:p14="http://schemas.microsoft.com/office/powerpoint/2010/main" val="13756870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A1BDFC-4AB2-E641-AECC-B4C194B12922}" type="slidenum">
              <a:rPr lang="en-US" smtClean="0"/>
              <a:t>40</a:t>
            </a:fld>
            <a:endParaRPr lang="en-US"/>
          </a:p>
        </p:txBody>
      </p:sp>
    </p:spTree>
    <p:extLst>
      <p:ext uri="{BB962C8B-B14F-4D97-AF65-F5344CB8AC3E}">
        <p14:creationId xmlns:p14="http://schemas.microsoft.com/office/powerpoint/2010/main" val="6262102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A1BDFC-4AB2-E641-AECC-B4C194B12922}" type="slidenum">
              <a:rPr lang="en-US" smtClean="0"/>
              <a:t>41</a:t>
            </a:fld>
            <a:endParaRPr lang="en-US"/>
          </a:p>
        </p:txBody>
      </p:sp>
    </p:spTree>
    <p:extLst>
      <p:ext uri="{BB962C8B-B14F-4D97-AF65-F5344CB8AC3E}">
        <p14:creationId xmlns:p14="http://schemas.microsoft.com/office/powerpoint/2010/main" val="355114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Assign participants</a:t>
            </a:r>
            <a:r>
              <a:rPr lang="en-US" baseline="0" dirty="0"/>
              <a:t> into breakout rooms for 5 minutes</a:t>
            </a:r>
          </a:p>
          <a:p>
            <a:r>
              <a:rPr lang="en-US" i="0" baseline="0" dirty="0"/>
              <a:t>I</a:t>
            </a:r>
            <a:r>
              <a:rPr lang="en-US" baseline="0" dirty="0"/>
              <a:t>nclude a report-back before we go to the next slide</a:t>
            </a:r>
            <a:endParaRPr lang="en-US" dirty="0"/>
          </a:p>
        </p:txBody>
      </p:sp>
      <p:sp>
        <p:nvSpPr>
          <p:cNvPr id="4" name="Slide Number Placeholder 3"/>
          <p:cNvSpPr>
            <a:spLocks noGrp="1"/>
          </p:cNvSpPr>
          <p:nvPr>
            <p:ph type="sldNum" sz="quarter" idx="10"/>
          </p:nvPr>
        </p:nvSpPr>
        <p:spPr/>
        <p:txBody>
          <a:bodyPr/>
          <a:lstStyle/>
          <a:p>
            <a:fld id="{A9A1BDFC-4AB2-E641-AECC-B4C194B12922}" type="slidenum">
              <a:rPr lang="en-US" smtClean="0"/>
              <a:t>42</a:t>
            </a:fld>
            <a:endParaRPr lang="en-US"/>
          </a:p>
        </p:txBody>
      </p:sp>
    </p:spTree>
    <p:extLst>
      <p:ext uri="{BB962C8B-B14F-4D97-AF65-F5344CB8AC3E}">
        <p14:creationId xmlns:p14="http://schemas.microsoft.com/office/powerpoint/2010/main" val="23998783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A1BDFC-4AB2-E641-AECC-B4C194B12922}" type="slidenum">
              <a:rPr lang="en-US" smtClean="0"/>
              <a:t>43</a:t>
            </a:fld>
            <a:endParaRPr lang="en-US"/>
          </a:p>
        </p:txBody>
      </p:sp>
    </p:spTree>
    <p:extLst>
      <p:ext uri="{BB962C8B-B14F-4D97-AF65-F5344CB8AC3E}">
        <p14:creationId xmlns:p14="http://schemas.microsoft.com/office/powerpoint/2010/main" val="25976891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A1BDFC-4AB2-E641-AECC-B4C194B12922}" type="slidenum">
              <a:rPr lang="en-US" smtClean="0"/>
              <a:t>44</a:t>
            </a:fld>
            <a:endParaRPr lang="en-US"/>
          </a:p>
        </p:txBody>
      </p:sp>
    </p:spTree>
    <p:extLst>
      <p:ext uri="{BB962C8B-B14F-4D97-AF65-F5344CB8AC3E}">
        <p14:creationId xmlns:p14="http://schemas.microsoft.com/office/powerpoint/2010/main" val="19305127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A1BDFC-4AB2-E641-AECC-B4C194B12922}" type="slidenum">
              <a:rPr lang="en-US" smtClean="0"/>
              <a:t>45</a:t>
            </a:fld>
            <a:endParaRPr lang="en-US"/>
          </a:p>
        </p:txBody>
      </p:sp>
    </p:spTree>
    <p:extLst>
      <p:ext uri="{BB962C8B-B14F-4D97-AF65-F5344CB8AC3E}">
        <p14:creationId xmlns:p14="http://schemas.microsoft.com/office/powerpoint/2010/main" val="42682446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A1BDFC-4AB2-E641-AECC-B4C194B12922}" type="slidenum">
              <a:rPr lang="en-US" smtClean="0"/>
              <a:t>46</a:t>
            </a:fld>
            <a:endParaRPr lang="en-US"/>
          </a:p>
        </p:txBody>
      </p:sp>
    </p:spTree>
    <p:extLst>
      <p:ext uri="{BB962C8B-B14F-4D97-AF65-F5344CB8AC3E}">
        <p14:creationId xmlns:p14="http://schemas.microsoft.com/office/powerpoint/2010/main" val="21708035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https://www.anh-academy.org/sites/default/files/FEWG_TechnicalBrief_low.pdf</a:t>
            </a:r>
          </a:p>
        </p:txBody>
      </p:sp>
      <p:sp>
        <p:nvSpPr>
          <p:cNvPr id="4" name="Slide Number Placeholder 3"/>
          <p:cNvSpPr>
            <a:spLocks noGrp="1"/>
          </p:cNvSpPr>
          <p:nvPr>
            <p:ph type="sldNum" sz="quarter" idx="10"/>
          </p:nvPr>
        </p:nvSpPr>
        <p:spPr/>
        <p:txBody>
          <a:bodyPr/>
          <a:lstStyle/>
          <a:p>
            <a:fld id="{A9A1BDFC-4AB2-E641-AECC-B4C194B12922}" type="slidenum">
              <a:rPr lang="en-US" smtClean="0"/>
              <a:t>47</a:t>
            </a:fld>
            <a:endParaRPr lang="en-US" dirty="0"/>
          </a:p>
        </p:txBody>
      </p:sp>
    </p:spTree>
    <p:extLst>
      <p:ext uri="{BB962C8B-B14F-4D97-AF65-F5344CB8AC3E}">
        <p14:creationId xmlns:p14="http://schemas.microsoft.com/office/powerpoint/2010/main" val="1322505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food balance sheets.  Estimates based</a:t>
            </a:r>
            <a:r>
              <a:rPr lang="en-US" baseline="0" dirty="0"/>
              <a:t> on </a:t>
            </a:r>
            <a:r>
              <a:rPr lang="en-US" dirty="0"/>
              <a:t>daily dietary energy consumption.</a:t>
            </a:r>
          </a:p>
          <a:p>
            <a:r>
              <a:rPr lang="en-US" dirty="0"/>
              <a:t>Reasons why hunger has increased :</a:t>
            </a:r>
            <a:r>
              <a:rPr lang="en-US" baseline="0" dirty="0"/>
              <a:t> </a:t>
            </a:r>
          </a:p>
          <a:p>
            <a:pPr marL="171450" indent="-171450">
              <a:buFontTx/>
              <a:buChar char="-"/>
            </a:pPr>
            <a:r>
              <a:rPr lang="en-US" dirty="0"/>
              <a:t>Weak, stagnant or deteriorating economic conditions are underlying causes of increasing poverty and undernourishment.; Economic slowdowns and downturns</a:t>
            </a:r>
          </a:p>
          <a:p>
            <a:pPr marL="171450" indent="-171450">
              <a:buFontTx/>
              <a:buChar char="-"/>
            </a:pPr>
            <a:r>
              <a:rPr lang="en-US" dirty="0">
                <a:effectLst/>
                <a:latin typeface="Times New Roman" panose="02020603050405020304" pitchFamily="18" charset="0"/>
              </a:rPr>
              <a:t>Rising consumer food prices during the pandemic</a:t>
            </a:r>
          </a:p>
          <a:p>
            <a:pPr marL="171450" indent="-171450">
              <a:buFontTx/>
              <a:buChar char="-"/>
            </a:pPr>
            <a:r>
              <a:rPr lang="en-US" dirty="0">
                <a:effectLst/>
                <a:latin typeface="Times New Roman" panose="02020603050405020304" pitchFamily="18" charset="0"/>
              </a:rPr>
              <a:t>war in Ukraine is disrupting supply chains and further affecting prices of grain, fertilizer and energy.</a:t>
            </a:r>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Lecture 1 | January 31, 2020</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A1BDFC-4AB2-E641-AECC-B4C194B129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98859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48</a:t>
            </a:fld>
            <a:endParaRPr lang="en-US"/>
          </a:p>
        </p:txBody>
      </p:sp>
    </p:spTree>
    <p:extLst>
      <p:ext uri="{BB962C8B-B14F-4D97-AF65-F5344CB8AC3E}">
        <p14:creationId xmlns:p14="http://schemas.microsoft.com/office/powerpoint/2010/main" val="5589388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A9A1BDFC-4AB2-E641-AECC-B4C194B12922}" type="slidenum">
              <a:rPr lang="en-US" smtClean="0"/>
              <a:t>49</a:t>
            </a:fld>
            <a:endParaRPr lang="en-US" dirty="0"/>
          </a:p>
        </p:txBody>
      </p:sp>
      <p:sp>
        <p:nvSpPr>
          <p:cNvPr id="5" name="Footer Placeholder 4">
            <a:extLst>
              <a:ext uri="{FF2B5EF4-FFF2-40B4-BE49-F238E27FC236}">
                <a16:creationId xmlns:a16="http://schemas.microsoft.com/office/drawing/2014/main" id="{99C2D637-E923-F24A-A0FC-94366DD81A7A}"/>
              </a:ext>
            </a:extLst>
          </p:cNvPr>
          <p:cNvSpPr>
            <a:spLocks noGrp="1"/>
          </p:cNvSpPr>
          <p:nvPr>
            <p:ph type="ftr" sz="quarter" idx="4"/>
          </p:nvPr>
        </p:nvSpPr>
        <p:spPr/>
        <p:txBody>
          <a:bodyPr/>
          <a:lstStyle/>
          <a:p>
            <a:r>
              <a:rPr lang="en-US"/>
              <a:t>Lecture 1 | January 31, 2020</a:t>
            </a:r>
            <a:endParaRPr lang="en-US" dirty="0"/>
          </a:p>
        </p:txBody>
      </p:sp>
    </p:spTree>
    <p:extLst>
      <p:ext uri="{BB962C8B-B14F-4D97-AF65-F5344CB8AC3E}">
        <p14:creationId xmlns:p14="http://schemas.microsoft.com/office/powerpoint/2010/main" val="27169396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https://www.thelancet.com/action/showPdf?pii=S0140-6736%2819%2930041-8</a:t>
            </a:r>
          </a:p>
        </p:txBody>
      </p:sp>
      <p:sp>
        <p:nvSpPr>
          <p:cNvPr id="4" name="Slide Number Placeholder 3"/>
          <p:cNvSpPr>
            <a:spLocks noGrp="1"/>
          </p:cNvSpPr>
          <p:nvPr>
            <p:ph type="sldNum" sz="quarter" idx="10"/>
          </p:nvPr>
        </p:nvSpPr>
        <p:spPr/>
        <p:txBody>
          <a:bodyPr/>
          <a:lstStyle/>
          <a:p>
            <a:fld id="{D18416EF-A85D-4564-A647-1A14ADD89906}" type="slidenum">
              <a:rPr lang="en-US" smtClean="0"/>
              <a:t>50</a:t>
            </a:fld>
            <a:endParaRPr lang="en-US"/>
          </a:p>
        </p:txBody>
      </p:sp>
    </p:spTree>
    <p:extLst>
      <p:ext uri="{BB962C8B-B14F-4D97-AF65-F5344CB8AC3E}">
        <p14:creationId xmlns:p14="http://schemas.microsoft.com/office/powerpoint/2010/main" val="5587502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532201-B298-4C46-A988-6B0B4337D1FC}" type="slidenum">
              <a:rPr lang="en-US" smtClean="0"/>
              <a:t>53</a:t>
            </a:fld>
            <a:endParaRPr lang="en-US"/>
          </a:p>
        </p:txBody>
      </p:sp>
    </p:spTree>
    <p:extLst>
      <p:ext uri="{BB962C8B-B14F-4D97-AF65-F5344CB8AC3E}">
        <p14:creationId xmlns:p14="http://schemas.microsoft.com/office/powerpoint/2010/main" val="3498188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food balance sheets.  Estimates based</a:t>
            </a:r>
            <a:r>
              <a:rPr lang="en-US" baseline="0" dirty="0"/>
              <a:t> on </a:t>
            </a:r>
            <a:r>
              <a:rPr lang="en-US" dirty="0"/>
              <a:t>daily dietary energy consumption.</a:t>
            </a:r>
          </a:p>
          <a:p>
            <a:r>
              <a:rPr lang="en-US" dirty="0"/>
              <a:t>Reasons why hunger has increased :</a:t>
            </a:r>
            <a:r>
              <a:rPr lang="en-US" baseline="0" dirty="0"/>
              <a:t> </a:t>
            </a:r>
          </a:p>
          <a:p>
            <a:pPr marL="171450" indent="-171450">
              <a:buFontTx/>
              <a:buChar char="-"/>
            </a:pPr>
            <a:r>
              <a:rPr lang="en-US" dirty="0"/>
              <a:t>Weak, stagnant or deteriorating economic conditions are underlying causes of increasing poverty and undernourishment.; Economic slowdowns and downturns</a:t>
            </a:r>
          </a:p>
          <a:p>
            <a:pPr marL="171450" indent="-171450">
              <a:buFontTx/>
              <a:buChar char="-"/>
            </a:pPr>
            <a:r>
              <a:rPr lang="en-US" dirty="0">
                <a:effectLst/>
                <a:latin typeface="Times New Roman" panose="02020603050405020304" pitchFamily="18" charset="0"/>
              </a:rPr>
              <a:t>Rising consumer food prices during the pandemic</a:t>
            </a:r>
          </a:p>
          <a:p>
            <a:pPr marL="171450" indent="-171450">
              <a:buFontTx/>
              <a:buChar char="-"/>
            </a:pPr>
            <a:r>
              <a:rPr lang="en-US" dirty="0">
                <a:effectLst/>
                <a:latin typeface="Times New Roman" panose="02020603050405020304" pitchFamily="18" charset="0"/>
              </a:rPr>
              <a:t>war in Ukraine is disrupting supply chains and further affecting prices of grain, fertilizer and energy.</a:t>
            </a:r>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Lecture 1 | January 31, 2020</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A1BDFC-4AB2-E641-AECC-B4C194B129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6578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Times New Roman" panose="02020603050405020304" pitchFamily="18" charset="0"/>
                <a:cs typeface="Arial" panose="020B0604020202020204" pitchFamily="34" charset="0"/>
              </a:rPr>
              <a:t>To position Africa’s food systems as more resilient, sustainable, competitive and inclusive,  Africa must systematically address inefficiencies in its food systems and the underlying drivers including biophysical and environmental drivers e.g., climate change, innovation technology and infrastructure</a:t>
            </a:r>
          </a:p>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13</a:t>
            </a:fld>
            <a:endParaRPr lang="en-US"/>
          </a:p>
        </p:txBody>
      </p:sp>
    </p:spTree>
    <p:extLst>
      <p:ext uri="{BB962C8B-B14F-4D97-AF65-F5344CB8AC3E}">
        <p14:creationId xmlns:p14="http://schemas.microsoft.com/office/powerpoint/2010/main" val="1613478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Skinfold calipers to assess body fat composition</a:t>
            </a:r>
          </a:p>
        </p:txBody>
      </p:sp>
      <p:sp>
        <p:nvSpPr>
          <p:cNvPr id="4" name="Slide Number Placeholder 3"/>
          <p:cNvSpPr>
            <a:spLocks noGrp="1"/>
          </p:cNvSpPr>
          <p:nvPr>
            <p:ph type="sldNum" sz="quarter" idx="5"/>
          </p:nvPr>
        </p:nvSpPr>
        <p:spPr/>
        <p:txBody>
          <a:bodyPr/>
          <a:lstStyle/>
          <a:p>
            <a:fld id="{CDF82841-D69C-4207-A8A1-EEB8105764B2}" type="slidenum">
              <a:rPr lang="en-US" smtClean="0"/>
              <a:t>14</a:t>
            </a:fld>
            <a:endParaRPr lang="en-US"/>
          </a:p>
        </p:txBody>
      </p:sp>
    </p:spTree>
    <p:extLst>
      <p:ext uri="{BB962C8B-B14F-4D97-AF65-F5344CB8AC3E}">
        <p14:creationId xmlns:p14="http://schemas.microsoft.com/office/powerpoint/2010/main" val="2872099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A9A1BDFC-4AB2-E641-AECC-B4C194B12922}" type="slidenum">
              <a:rPr lang="en-US" smtClean="0"/>
              <a:t>15</a:t>
            </a:fld>
            <a:endParaRPr lang="en-US" dirty="0"/>
          </a:p>
        </p:txBody>
      </p:sp>
    </p:spTree>
    <p:extLst>
      <p:ext uri="{BB962C8B-B14F-4D97-AF65-F5344CB8AC3E}">
        <p14:creationId xmlns:p14="http://schemas.microsoft.com/office/powerpoint/2010/main" val="3408350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A9A1BDFC-4AB2-E641-AECC-B4C194B12922}" type="slidenum">
              <a:rPr lang="en-US" smtClean="0"/>
              <a:t>16</a:t>
            </a:fld>
            <a:endParaRPr lang="en-US" dirty="0"/>
          </a:p>
        </p:txBody>
      </p:sp>
    </p:spTree>
    <p:extLst>
      <p:ext uri="{BB962C8B-B14F-4D97-AF65-F5344CB8AC3E}">
        <p14:creationId xmlns:p14="http://schemas.microsoft.com/office/powerpoint/2010/main" val="2105942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A9A1BDFC-4AB2-E641-AECC-B4C194B12922}" type="slidenum">
              <a:rPr lang="en-US" smtClean="0"/>
              <a:t>19</a:t>
            </a:fld>
            <a:endParaRPr lang="en-US" dirty="0"/>
          </a:p>
        </p:txBody>
      </p:sp>
      <p:sp>
        <p:nvSpPr>
          <p:cNvPr id="5" name="Footer Placeholder 4">
            <a:extLst>
              <a:ext uri="{FF2B5EF4-FFF2-40B4-BE49-F238E27FC236}">
                <a16:creationId xmlns:a16="http://schemas.microsoft.com/office/drawing/2014/main" id="{7588D52E-CFEA-6447-8B96-8423DF20C21C}"/>
              </a:ext>
            </a:extLst>
          </p:cNvPr>
          <p:cNvSpPr>
            <a:spLocks noGrp="1"/>
          </p:cNvSpPr>
          <p:nvPr>
            <p:ph type="ftr" sz="quarter" idx="4"/>
          </p:nvPr>
        </p:nvSpPr>
        <p:spPr/>
        <p:txBody>
          <a:bodyPr/>
          <a:lstStyle/>
          <a:p>
            <a:r>
              <a:rPr lang="en-US"/>
              <a:t>Lecture 1 | January 31, 2020</a:t>
            </a:r>
            <a:endParaRPr lang="en-US" dirty="0"/>
          </a:p>
        </p:txBody>
      </p:sp>
    </p:spTree>
    <p:extLst>
      <p:ext uri="{BB962C8B-B14F-4D97-AF65-F5344CB8AC3E}">
        <p14:creationId xmlns:p14="http://schemas.microsoft.com/office/powerpoint/2010/main" val="767253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A4100-9E30-9B0A-02F8-7D4436D366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21FF21-0B65-2BBC-9D3E-9D1C89701B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80C2940-6B65-7B1F-22E7-FFDC094CCF99}"/>
              </a:ext>
            </a:extLst>
          </p:cNvPr>
          <p:cNvSpPr>
            <a:spLocks noGrp="1"/>
          </p:cNvSpPr>
          <p:nvPr>
            <p:ph type="dt" sz="half" idx="10"/>
          </p:nvPr>
        </p:nvSpPr>
        <p:spPr/>
        <p:txBody>
          <a:bodyPr/>
          <a:lstStyle/>
          <a:p>
            <a:fld id="{542F360A-EA30-466A-B086-563956488688}" type="datetime1">
              <a:rPr lang="en-US" smtClean="0"/>
              <a:t>7/13/2023</a:t>
            </a:fld>
            <a:endParaRPr lang="en-US"/>
          </a:p>
        </p:txBody>
      </p:sp>
      <p:sp>
        <p:nvSpPr>
          <p:cNvPr id="5" name="Footer Placeholder 4">
            <a:extLst>
              <a:ext uri="{FF2B5EF4-FFF2-40B4-BE49-F238E27FC236}">
                <a16:creationId xmlns:a16="http://schemas.microsoft.com/office/drawing/2014/main" id="{8772B69C-408D-975E-1898-918614CCA4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A0DEED-0E0C-9F01-00E5-0E66F5D71C01}"/>
              </a:ext>
            </a:extLst>
          </p:cNvPr>
          <p:cNvSpPr>
            <a:spLocks noGrp="1"/>
          </p:cNvSpPr>
          <p:nvPr>
            <p:ph type="sldNum" sz="quarter" idx="12"/>
          </p:nvPr>
        </p:nvSpPr>
        <p:spPr/>
        <p:txBody>
          <a:bodyPr/>
          <a:lstStyle/>
          <a:p>
            <a:fld id="{263BAECA-B8BF-4126-8C56-8A9C307431E0}" type="slidenum">
              <a:rPr lang="en-US" smtClean="0"/>
              <a:t>‹#›</a:t>
            </a:fld>
            <a:endParaRPr lang="en-US"/>
          </a:p>
        </p:txBody>
      </p:sp>
    </p:spTree>
    <p:extLst>
      <p:ext uri="{BB962C8B-B14F-4D97-AF65-F5344CB8AC3E}">
        <p14:creationId xmlns:p14="http://schemas.microsoft.com/office/powerpoint/2010/main" val="1498218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EAF8B-DE26-3006-4709-D15654FA15C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E717FEB-8685-2594-F6BF-563C1741B0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D20C15-9F01-AD4A-9B57-7ADA5E3CB4C2}"/>
              </a:ext>
            </a:extLst>
          </p:cNvPr>
          <p:cNvSpPr>
            <a:spLocks noGrp="1"/>
          </p:cNvSpPr>
          <p:nvPr>
            <p:ph type="dt" sz="half" idx="10"/>
          </p:nvPr>
        </p:nvSpPr>
        <p:spPr/>
        <p:txBody>
          <a:bodyPr/>
          <a:lstStyle/>
          <a:p>
            <a:fld id="{0368F8AF-6A40-4943-AC7F-805C1FFDF9AC}" type="datetime1">
              <a:rPr lang="en-US" smtClean="0"/>
              <a:t>7/13/2023</a:t>
            </a:fld>
            <a:endParaRPr lang="en-US"/>
          </a:p>
        </p:txBody>
      </p:sp>
      <p:sp>
        <p:nvSpPr>
          <p:cNvPr id="5" name="Footer Placeholder 4">
            <a:extLst>
              <a:ext uri="{FF2B5EF4-FFF2-40B4-BE49-F238E27FC236}">
                <a16:creationId xmlns:a16="http://schemas.microsoft.com/office/drawing/2014/main" id="{A9ADF276-794B-F777-EBF1-C6EBF01D1D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A5285B-53E2-C94F-436A-B16A85BC59E7}"/>
              </a:ext>
            </a:extLst>
          </p:cNvPr>
          <p:cNvSpPr>
            <a:spLocks noGrp="1"/>
          </p:cNvSpPr>
          <p:nvPr>
            <p:ph type="sldNum" sz="quarter" idx="12"/>
          </p:nvPr>
        </p:nvSpPr>
        <p:spPr/>
        <p:txBody>
          <a:bodyPr/>
          <a:lstStyle/>
          <a:p>
            <a:fld id="{263BAECA-B8BF-4126-8C56-8A9C307431E0}" type="slidenum">
              <a:rPr lang="en-US" smtClean="0"/>
              <a:t>‹#›</a:t>
            </a:fld>
            <a:endParaRPr lang="en-US"/>
          </a:p>
        </p:txBody>
      </p:sp>
    </p:spTree>
    <p:extLst>
      <p:ext uri="{BB962C8B-B14F-4D97-AF65-F5344CB8AC3E}">
        <p14:creationId xmlns:p14="http://schemas.microsoft.com/office/powerpoint/2010/main" val="3149090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83A251-AACD-595E-CA7E-BA8054DDD5A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07EC219-EE6A-1E6F-EA7B-DF01AC36CE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8F8CD8-14E4-A180-299E-ED0BB943C304}"/>
              </a:ext>
            </a:extLst>
          </p:cNvPr>
          <p:cNvSpPr>
            <a:spLocks noGrp="1"/>
          </p:cNvSpPr>
          <p:nvPr>
            <p:ph type="dt" sz="half" idx="10"/>
          </p:nvPr>
        </p:nvSpPr>
        <p:spPr/>
        <p:txBody>
          <a:bodyPr/>
          <a:lstStyle/>
          <a:p>
            <a:fld id="{AB374F89-FE17-429C-9395-244F19924890}" type="datetime1">
              <a:rPr lang="en-US" smtClean="0"/>
              <a:t>7/13/2023</a:t>
            </a:fld>
            <a:endParaRPr lang="en-US"/>
          </a:p>
        </p:txBody>
      </p:sp>
      <p:sp>
        <p:nvSpPr>
          <p:cNvPr id="5" name="Footer Placeholder 4">
            <a:extLst>
              <a:ext uri="{FF2B5EF4-FFF2-40B4-BE49-F238E27FC236}">
                <a16:creationId xmlns:a16="http://schemas.microsoft.com/office/drawing/2014/main" id="{4D7BB8C4-1DEA-9D1B-3A69-D774699B75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7EF390-407E-C9A2-4FFB-D00F849066CC}"/>
              </a:ext>
            </a:extLst>
          </p:cNvPr>
          <p:cNvSpPr>
            <a:spLocks noGrp="1"/>
          </p:cNvSpPr>
          <p:nvPr>
            <p:ph type="sldNum" sz="quarter" idx="12"/>
          </p:nvPr>
        </p:nvSpPr>
        <p:spPr/>
        <p:txBody>
          <a:bodyPr/>
          <a:lstStyle/>
          <a:p>
            <a:fld id="{263BAECA-B8BF-4126-8C56-8A9C307431E0}" type="slidenum">
              <a:rPr lang="en-US" smtClean="0"/>
              <a:t>‹#›</a:t>
            </a:fld>
            <a:endParaRPr lang="en-US"/>
          </a:p>
        </p:txBody>
      </p:sp>
    </p:spTree>
    <p:extLst>
      <p:ext uri="{BB962C8B-B14F-4D97-AF65-F5344CB8AC3E}">
        <p14:creationId xmlns:p14="http://schemas.microsoft.com/office/powerpoint/2010/main" val="2485185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ne Column Content">
    <p:spTree>
      <p:nvGrpSpPr>
        <p:cNvPr id="1" name=""/>
        <p:cNvGrpSpPr/>
        <p:nvPr/>
      </p:nvGrpSpPr>
      <p:grpSpPr>
        <a:xfrm>
          <a:off x="0" y="0"/>
          <a:ext cx="0" cy="0"/>
          <a:chOff x="0" y="0"/>
          <a:chExt cx="0" cy="0"/>
        </a:xfrm>
      </p:grpSpPr>
      <p:sp>
        <p:nvSpPr>
          <p:cNvPr id="2" name="Title 1"/>
          <p:cNvSpPr>
            <a:spLocks noGrp="1"/>
          </p:cNvSpPr>
          <p:nvPr>
            <p:ph type="title"/>
          </p:nvPr>
        </p:nvSpPr>
        <p:spPr>
          <a:xfrm>
            <a:off x="181981" y="248771"/>
            <a:ext cx="11822279" cy="715581"/>
          </a:xfrm>
          <a:prstGeom prst="rect">
            <a:avLst/>
          </a:prstGeom>
        </p:spPr>
        <p:txBody>
          <a:bodyPr wrap="square">
            <a:spAutoFit/>
          </a:bodyPr>
          <a:lstStyle>
            <a:lvl1pPr>
              <a:defRPr sz="4500" b="0" i="0">
                <a:latin typeface="+mj-lt"/>
              </a:defRPr>
            </a:lvl1pPr>
          </a:lstStyle>
          <a:p>
            <a:r>
              <a:rPr lang="en-US" dirty="0"/>
              <a:t>Click to edit Master</a:t>
            </a:r>
          </a:p>
        </p:txBody>
      </p:sp>
      <p:sp>
        <p:nvSpPr>
          <p:cNvPr id="3" name="Content Placeholder 2"/>
          <p:cNvSpPr>
            <a:spLocks noGrp="1"/>
          </p:cNvSpPr>
          <p:nvPr>
            <p:ph sz="half" idx="1" hasCustomPrompt="1"/>
          </p:nvPr>
        </p:nvSpPr>
        <p:spPr>
          <a:xfrm>
            <a:off x="181981" y="1213124"/>
            <a:ext cx="11822279" cy="1618264"/>
          </a:xfrm>
          <a:prstGeom prst="rect">
            <a:avLst/>
          </a:prstGeom>
        </p:spPr>
        <p:txBody>
          <a:bodyPr wrap="square">
            <a:spAutoFit/>
          </a:bodyPr>
          <a:lstStyle>
            <a:lvl1pPr>
              <a:defRPr sz="2333" b="0" i="0">
                <a:solidFill>
                  <a:srgbClr val="003262"/>
                </a:solidFill>
                <a:latin typeface="+mn-lt"/>
              </a:defRPr>
            </a:lvl1pPr>
            <a:lvl2pPr>
              <a:defRPr sz="1833" b="0" i="0">
                <a:solidFill>
                  <a:srgbClr val="003262"/>
                </a:solidFill>
                <a:latin typeface="+mn-lt"/>
              </a:defRPr>
            </a:lvl2pPr>
            <a:lvl3pPr>
              <a:defRPr sz="1833" b="0" i="0">
                <a:solidFill>
                  <a:srgbClr val="003262"/>
                </a:solidFill>
                <a:latin typeface="+mn-lt"/>
              </a:defRPr>
            </a:lvl3pPr>
            <a:lvl4pPr>
              <a:defRPr sz="1667" b="0" i="0">
                <a:solidFill>
                  <a:srgbClr val="003262"/>
                </a:solidFill>
                <a:latin typeface="+mn-lt"/>
              </a:defRPr>
            </a:lvl4pPr>
            <a:lvl5pPr>
              <a:defRPr sz="1500" b="0" i="0">
                <a:solidFill>
                  <a:srgbClr val="003262"/>
                </a:solidFill>
                <a:latin typeface="+mn-lt"/>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69524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67285-A452-AD96-73D7-5408B6E367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A25F65-6180-AAAF-73AC-842A5A004C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D58C70-33C4-70AA-14C8-0A53195061F6}"/>
              </a:ext>
            </a:extLst>
          </p:cNvPr>
          <p:cNvSpPr>
            <a:spLocks noGrp="1"/>
          </p:cNvSpPr>
          <p:nvPr>
            <p:ph type="dt" sz="half" idx="10"/>
          </p:nvPr>
        </p:nvSpPr>
        <p:spPr/>
        <p:txBody>
          <a:bodyPr/>
          <a:lstStyle/>
          <a:p>
            <a:fld id="{9BE8FE18-E2EE-4938-9281-EC614B366814}" type="datetime1">
              <a:rPr lang="en-US" smtClean="0"/>
              <a:t>7/13/2023</a:t>
            </a:fld>
            <a:endParaRPr lang="en-US"/>
          </a:p>
        </p:txBody>
      </p:sp>
      <p:sp>
        <p:nvSpPr>
          <p:cNvPr id="5" name="Footer Placeholder 4">
            <a:extLst>
              <a:ext uri="{FF2B5EF4-FFF2-40B4-BE49-F238E27FC236}">
                <a16:creationId xmlns:a16="http://schemas.microsoft.com/office/drawing/2014/main" id="{456CF8A2-ACAA-15EE-28BE-FE7CBBFF2C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B877D4-2521-981B-468E-C4152CE0093F}"/>
              </a:ext>
            </a:extLst>
          </p:cNvPr>
          <p:cNvSpPr>
            <a:spLocks noGrp="1"/>
          </p:cNvSpPr>
          <p:nvPr>
            <p:ph type="sldNum" sz="quarter" idx="12"/>
          </p:nvPr>
        </p:nvSpPr>
        <p:spPr/>
        <p:txBody>
          <a:bodyPr/>
          <a:lstStyle/>
          <a:p>
            <a:fld id="{263BAECA-B8BF-4126-8C56-8A9C307431E0}" type="slidenum">
              <a:rPr lang="en-US" smtClean="0"/>
              <a:t>‹#›</a:t>
            </a:fld>
            <a:endParaRPr lang="en-US"/>
          </a:p>
        </p:txBody>
      </p:sp>
    </p:spTree>
    <p:extLst>
      <p:ext uri="{BB962C8B-B14F-4D97-AF65-F5344CB8AC3E}">
        <p14:creationId xmlns:p14="http://schemas.microsoft.com/office/powerpoint/2010/main" val="752379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27586-8B23-C434-2FC8-8D65789ECA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3397DB1-59EC-B6A5-1EC4-CBC1A95A3D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DD8CA8-3F38-8A84-C307-88FF3E9A87DD}"/>
              </a:ext>
            </a:extLst>
          </p:cNvPr>
          <p:cNvSpPr>
            <a:spLocks noGrp="1"/>
          </p:cNvSpPr>
          <p:nvPr>
            <p:ph type="dt" sz="half" idx="10"/>
          </p:nvPr>
        </p:nvSpPr>
        <p:spPr/>
        <p:txBody>
          <a:bodyPr/>
          <a:lstStyle/>
          <a:p>
            <a:fld id="{5BC8F2DD-46AB-45A9-A5AD-3E9B5C3690F9}" type="datetime1">
              <a:rPr lang="en-US" smtClean="0"/>
              <a:t>7/13/2023</a:t>
            </a:fld>
            <a:endParaRPr lang="en-US"/>
          </a:p>
        </p:txBody>
      </p:sp>
      <p:sp>
        <p:nvSpPr>
          <p:cNvPr id="5" name="Footer Placeholder 4">
            <a:extLst>
              <a:ext uri="{FF2B5EF4-FFF2-40B4-BE49-F238E27FC236}">
                <a16:creationId xmlns:a16="http://schemas.microsoft.com/office/drawing/2014/main" id="{A1F9D1E5-CD57-AA56-1984-BFF5618642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B6F880-5976-1866-26DF-82049D8376B0}"/>
              </a:ext>
            </a:extLst>
          </p:cNvPr>
          <p:cNvSpPr>
            <a:spLocks noGrp="1"/>
          </p:cNvSpPr>
          <p:nvPr>
            <p:ph type="sldNum" sz="quarter" idx="12"/>
          </p:nvPr>
        </p:nvSpPr>
        <p:spPr/>
        <p:txBody>
          <a:bodyPr/>
          <a:lstStyle/>
          <a:p>
            <a:fld id="{263BAECA-B8BF-4126-8C56-8A9C307431E0}" type="slidenum">
              <a:rPr lang="en-US" smtClean="0"/>
              <a:t>‹#›</a:t>
            </a:fld>
            <a:endParaRPr lang="en-US"/>
          </a:p>
        </p:txBody>
      </p:sp>
    </p:spTree>
    <p:extLst>
      <p:ext uri="{BB962C8B-B14F-4D97-AF65-F5344CB8AC3E}">
        <p14:creationId xmlns:p14="http://schemas.microsoft.com/office/powerpoint/2010/main" val="351610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01453-F839-7BA7-B5A4-0640C9378C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8FEE4B-3A73-5B21-514B-EBE926C1B9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76C87E-C28E-2DCA-926A-373670DFC24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3C67FB-4961-DA9B-1926-E7ABC40AB158}"/>
              </a:ext>
            </a:extLst>
          </p:cNvPr>
          <p:cNvSpPr>
            <a:spLocks noGrp="1"/>
          </p:cNvSpPr>
          <p:nvPr>
            <p:ph type="dt" sz="half" idx="10"/>
          </p:nvPr>
        </p:nvSpPr>
        <p:spPr/>
        <p:txBody>
          <a:bodyPr/>
          <a:lstStyle/>
          <a:p>
            <a:fld id="{FC26AF4D-D64D-4BD6-874B-DE63E37F0FDB}" type="datetime1">
              <a:rPr lang="en-US" smtClean="0"/>
              <a:t>7/13/2023</a:t>
            </a:fld>
            <a:endParaRPr lang="en-US"/>
          </a:p>
        </p:txBody>
      </p:sp>
      <p:sp>
        <p:nvSpPr>
          <p:cNvPr id="6" name="Footer Placeholder 5">
            <a:extLst>
              <a:ext uri="{FF2B5EF4-FFF2-40B4-BE49-F238E27FC236}">
                <a16:creationId xmlns:a16="http://schemas.microsoft.com/office/drawing/2014/main" id="{C826928F-379D-FD54-7A58-6F7B5DA534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9C7151-6F2E-0ECB-1E0C-A233B0ACF575}"/>
              </a:ext>
            </a:extLst>
          </p:cNvPr>
          <p:cNvSpPr>
            <a:spLocks noGrp="1"/>
          </p:cNvSpPr>
          <p:nvPr>
            <p:ph type="sldNum" sz="quarter" idx="12"/>
          </p:nvPr>
        </p:nvSpPr>
        <p:spPr/>
        <p:txBody>
          <a:bodyPr/>
          <a:lstStyle/>
          <a:p>
            <a:fld id="{263BAECA-B8BF-4126-8C56-8A9C307431E0}" type="slidenum">
              <a:rPr lang="en-US" smtClean="0"/>
              <a:t>‹#›</a:t>
            </a:fld>
            <a:endParaRPr lang="en-US"/>
          </a:p>
        </p:txBody>
      </p:sp>
    </p:spTree>
    <p:extLst>
      <p:ext uri="{BB962C8B-B14F-4D97-AF65-F5344CB8AC3E}">
        <p14:creationId xmlns:p14="http://schemas.microsoft.com/office/powerpoint/2010/main" val="2930773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4BA78-09D6-670F-753F-CE3B00A0E25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6A36B4B-205E-9BB5-4266-8D779F67AE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5FB9521-78F9-01D7-49DB-86D3C872B0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63400A-4877-8A2F-2851-CDC926CA5A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42B82B-C294-02AE-00B3-83A04B3ADA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C580CAE-180F-FCCF-C0E2-A87B0A6A94FB}"/>
              </a:ext>
            </a:extLst>
          </p:cNvPr>
          <p:cNvSpPr>
            <a:spLocks noGrp="1"/>
          </p:cNvSpPr>
          <p:nvPr>
            <p:ph type="dt" sz="half" idx="10"/>
          </p:nvPr>
        </p:nvSpPr>
        <p:spPr/>
        <p:txBody>
          <a:bodyPr/>
          <a:lstStyle/>
          <a:p>
            <a:fld id="{711D2584-5D9F-4D7D-94E0-B6B0F5B4DB81}" type="datetime1">
              <a:rPr lang="en-US" smtClean="0"/>
              <a:t>7/13/2023</a:t>
            </a:fld>
            <a:endParaRPr lang="en-US"/>
          </a:p>
        </p:txBody>
      </p:sp>
      <p:sp>
        <p:nvSpPr>
          <p:cNvPr id="8" name="Footer Placeholder 7">
            <a:extLst>
              <a:ext uri="{FF2B5EF4-FFF2-40B4-BE49-F238E27FC236}">
                <a16:creationId xmlns:a16="http://schemas.microsoft.com/office/drawing/2014/main" id="{5C75AE23-DFE5-0944-F140-B7EC47CD43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51408CB-6148-1B39-03D9-41F6BADC7BE8}"/>
              </a:ext>
            </a:extLst>
          </p:cNvPr>
          <p:cNvSpPr>
            <a:spLocks noGrp="1"/>
          </p:cNvSpPr>
          <p:nvPr>
            <p:ph type="sldNum" sz="quarter" idx="12"/>
          </p:nvPr>
        </p:nvSpPr>
        <p:spPr/>
        <p:txBody>
          <a:bodyPr/>
          <a:lstStyle/>
          <a:p>
            <a:fld id="{263BAECA-B8BF-4126-8C56-8A9C307431E0}" type="slidenum">
              <a:rPr lang="en-US" smtClean="0"/>
              <a:t>‹#›</a:t>
            </a:fld>
            <a:endParaRPr lang="en-US"/>
          </a:p>
        </p:txBody>
      </p:sp>
    </p:spTree>
    <p:extLst>
      <p:ext uri="{BB962C8B-B14F-4D97-AF65-F5344CB8AC3E}">
        <p14:creationId xmlns:p14="http://schemas.microsoft.com/office/powerpoint/2010/main" val="1265794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F44F3-579F-2013-92E7-D80F9DAF530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FE0E86D-AE9D-7803-FC7B-0F3EA82D1E15}"/>
              </a:ext>
            </a:extLst>
          </p:cNvPr>
          <p:cNvSpPr>
            <a:spLocks noGrp="1"/>
          </p:cNvSpPr>
          <p:nvPr>
            <p:ph type="dt" sz="half" idx="10"/>
          </p:nvPr>
        </p:nvSpPr>
        <p:spPr/>
        <p:txBody>
          <a:bodyPr/>
          <a:lstStyle/>
          <a:p>
            <a:fld id="{6EDBE7F0-E5A1-4D0E-9A03-68BFE88D92A2}" type="datetime1">
              <a:rPr lang="en-US" smtClean="0"/>
              <a:t>7/13/2023</a:t>
            </a:fld>
            <a:endParaRPr lang="en-US"/>
          </a:p>
        </p:txBody>
      </p:sp>
      <p:sp>
        <p:nvSpPr>
          <p:cNvPr id="4" name="Footer Placeholder 3">
            <a:extLst>
              <a:ext uri="{FF2B5EF4-FFF2-40B4-BE49-F238E27FC236}">
                <a16:creationId xmlns:a16="http://schemas.microsoft.com/office/drawing/2014/main" id="{EC81E06D-5E84-83B4-5C8F-77B5A675C08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CDA2D00-ECAF-2B55-7CAC-333DF62B27CD}"/>
              </a:ext>
            </a:extLst>
          </p:cNvPr>
          <p:cNvSpPr>
            <a:spLocks noGrp="1"/>
          </p:cNvSpPr>
          <p:nvPr>
            <p:ph type="sldNum" sz="quarter" idx="12"/>
          </p:nvPr>
        </p:nvSpPr>
        <p:spPr/>
        <p:txBody>
          <a:bodyPr/>
          <a:lstStyle/>
          <a:p>
            <a:fld id="{263BAECA-B8BF-4126-8C56-8A9C307431E0}" type="slidenum">
              <a:rPr lang="en-US" smtClean="0"/>
              <a:t>‹#›</a:t>
            </a:fld>
            <a:endParaRPr lang="en-US"/>
          </a:p>
        </p:txBody>
      </p:sp>
    </p:spTree>
    <p:extLst>
      <p:ext uri="{BB962C8B-B14F-4D97-AF65-F5344CB8AC3E}">
        <p14:creationId xmlns:p14="http://schemas.microsoft.com/office/powerpoint/2010/main" val="3986271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D78662-101E-7A72-8902-59E3A1AEA183}"/>
              </a:ext>
            </a:extLst>
          </p:cNvPr>
          <p:cNvSpPr>
            <a:spLocks noGrp="1"/>
          </p:cNvSpPr>
          <p:nvPr>
            <p:ph type="dt" sz="half" idx="10"/>
          </p:nvPr>
        </p:nvSpPr>
        <p:spPr/>
        <p:txBody>
          <a:bodyPr/>
          <a:lstStyle/>
          <a:p>
            <a:fld id="{060785FF-DB1B-4FEF-A025-DA6C0ED35354}" type="datetime1">
              <a:rPr lang="en-US" smtClean="0"/>
              <a:t>7/13/2023</a:t>
            </a:fld>
            <a:endParaRPr lang="en-US"/>
          </a:p>
        </p:txBody>
      </p:sp>
      <p:sp>
        <p:nvSpPr>
          <p:cNvPr id="3" name="Footer Placeholder 2">
            <a:extLst>
              <a:ext uri="{FF2B5EF4-FFF2-40B4-BE49-F238E27FC236}">
                <a16:creationId xmlns:a16="http://schemas.microsoft.com/office/drawing/2014/main" id="{CD3F9F9F-1D25-A34A-47DF-6FF302B30E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EF7173-E765-E932-B601-8BA8EDA391E6}"/>
              </a:ext>
            </a:extLst>
          </p:cNvPr>
          <p:cNvSpPr>
            <a:spLocks noGrp="1"/>
          </p:cNvSpPr>
          <p:nvPr>
            <p:ph type="sldNum" sz="quarter" idx="12"/>
          </p:nvPr>
        </p:nvSpPr>
        <p:spPr/>
        <p:txBody>
          <a:bodyPr/>
          <a:lstStyle/>
          <a:p>
            <a:fld id="{263BAECA-B8BF-4126-8C56-8A9C307431E0}" type="slidenum">
              <a:rPr lang="en-US" smtClean="0"/>
              <a:t>‹#›</a:t>
            </a:fld>
            <a:endParaRPr lang="en-US"/>
          </a:p>
        </p:txBody>
      </p:sp>
    </p:spTree>
    <p:extLst>
      <p:ext uri="{BB962C8B-B14F-4D97-AF65-F5344CB8AC3E}">
        <p14:creationId xmlns:p14="http://schemas.microsoft.com/office/powerpoint/2010/main" val="1338212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AE0F3-4BDD-FE01-1D32-FDCA82E01A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EC3A041-7E83-0FA0-F62C-5E8725DF4F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7C5829-D6B2-6FB4-2C6B-FCBBAB69FD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7BF240-6C21-42D1-0EF2-41AAC5880B46}"/>
              </a:ext>
            </a:extLst>
          </p:cNvPr>
          <p:cNvSpPr>
            <a:spLocks noGrp="1"/>
          </p:cNvSpPr>
          <p:nvPr>
            <p:ph type="dt" sz="half" idx="10"/>
          </p:nvPr>
        </p:nvSpPr>
        <p:spPr/>
        <p:txBody>
          <a:bodyPr/>
          <a:lstStyle/>
          <a:p>
            <a:fld id="{CE9F54F8-3CAF-4FD8-ADF8-00D13E8E185B}" type="datetime1">
              <a:rPr lang="en-US" smtClean="0"/>
              <a:t>7/13/2023</a:t>
            </a:fld>
            <a:endParaRPr lang="en-US"/>
          </a:p>
        </p:txBody>
      </p:sp>
      <p:sp>
        <p:nvSpPr>
          <p:cNvPr id="6" name="Footer Placeholder 5">
            <a:extLst>
              <a:ext uri="{FF2B5EF4-FFF2-40B4-BE49-F238E27FC236}">
                <a16:creationId xmlns:a16="http://schemas.microsoft.com/office/drawing/2014/main" id="{0BDB2C18-ED02-C0F4-9205-C5E01084CC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B3679C-8046-7B12-BCAA-BB3F43C12095}"/>
              </a:ext>
            </a:extLst>
          </p:cNvPr>
          <p:cNvSpPr>
            <a:spLocks noGrp="1"/>
          </p:cNvSpPr>
          <p:nvPr>
            <p:ph type="sldNum" sz="quarter" idx="12"/>
          </p:nvPr>
        </p:nvSpPr>
        <p:spPr/>
        <p:txBody>
          <a:bodyPr/>
          <a:lstStyle/>
          <a:p>
            <a:fld id="{263BAECA-B8BF-4126-8C56-8A9C307431E0}" type="slidenum">
              <a:rPr lang="en-US" smtClean="0"/>
              <a:t>‹#›</a:t>
            </a:fld>
            <a:endParaRPr lang="en-US"/>
          </a:p>
        </p:txBody>
      </p:sp>
    </p:spTree>
    <p:extLst>
      <p:ext uri="{BB962C8B-B14F-4D97-AF65-F5344CB8AC3E}">
        <p14:creationId xmlns:p14="http://schemas.microsoft.com/office/powerpoint/2010/main" val="864848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DBD75-10C6-07BD-D648-349B591EB9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1F23E96-D22C-537B-DF3A-F9D89B1ED4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5675FBC-4560-4472-49AD-08EE3B674C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FA0832-75C3-BA13-36C7-70A94A23387E}"/>
              </a:ext>
            </a:extLst>
          </p:cNvPr>
          <p:cNvSpPr>
            <a:spLocks noGrp="1"/>
          </p:cNvSpPr>
          <p:nvPr>
            <p:ph type="dt" sz="half" idx="10"/>
          </p:nvPr>
        </p:nvSpPr>
        <p:spPr/>
        <p:txBody>
          <a:bodyPr/>
          <a:lstStyle/>
          <a:p>
            <a:fld id="{99313D0E-67AB-4BC1-A702-E68FEF86D28B}" type="datetime1">
              <a:rPr lang="en-US" smtClean="0"/>
              <a:t>7/13/2023</a:t>
            </a:fld>
            <a:endParaRPr lang="en-US"/>
          </a:p>
        </p:txBody>
      </p:sp>
      <p:sp>
        <p:nvSpPr>
          <p:cNvPr id="6" name="Footer Placeholder 5">
            <a:extLst>
              <a:ext uri="{FF2B5EF4-FFF2-40B4-BE49-F238E27FC236}">
                <a16:creationId xmlns:a16="http://schemas.microsoft.com/office/drawing/2014/main" id="{62B8CBEA-01AC-18ED-EDEB-0D5C6874C0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00FEA2-81E6-F331-84C2-918B81A85D02}"/>
              </a:ext>
            </a:extLst>
          </p:cNvPr>
          <p:cNvSpPr>
            <a:spLocks noGrp="1"/>
          </p:cNvSpPr>
          <p:nvPr>
            <p:ph type="sldNum" sz="quarter" idx="12"/>
          </p:nvPr>
        </p:nvSpPr>
        <p:spPr/>
        <p:txBody>
          <a:bodyPr/>
          <a:lstStyle/>
          <a:p>
            <a:fld id="{263BAECA-B8BF-4126-8C56-8A9C307431E0}" type="slidenum">
              <a:rPr lang="en-US" smtClean="0"/>
              <a:t>‹#›</a:t>
            </a:fld>
            <a:endParaRPr lang="en-US"/>
          </a:p>
        </p:txBody>
      </p:sp>
    </p:spTree>
    <p:extLst>
      <p:ext uri="{BB962C8B-B14F-4D97-AF65-F5344CB8AC3E}">
        <p14:creationId xmlns:p14="http://schemas.microsoft.com/office/powerpoint/2010/main" val="399995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89FE3E1-84CB-D19C-6C7D-8155738FC5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AF517A-B517-87F5-3F9F-1ED61D028E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E731ED-E9E2-3798-CD42-DF807CCE3F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AB9185-33A1-4028-8C72-AAE53FC10D69}" type="datetime1">
              <a:rPr lang="en-US" smtClean="0"/>
              <a:t>7/13/2023</a:t>
            </a:fld>
            <a:endParaRPr lang="en-US"/>
          </a:p>
        </p:txBody>
      </p:sp>
      <p:sp>
        <p:nvSpPr>
          <p:cNvPr id="5" name="Footer Placeholder 4">
            <a:extLst>
              <a:ext uri="{FF2B5EF4-FFF2-40B4-BE49-F238E27FC236}">
                <a16:creationId xmlns:a16="http://schemas.microsoft.com/office/drawing/2014/main" id="{F368FFD2-C973-B480-17DB-018FBD2194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C7A5097-7FE0-A2A9-9589-4F741651D7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3BAECA-B8BF-4126-8C56-8A9C307431E0}" type="slidenum">
              <a:rPr lang="en-US" smtClean="0"/>
              <a:t>‹#›</a:t>
            </a:fld>
            <a:endParaRPr lang="en-US"/>
          </a:p>
        </p:txBody>
      </p:sp>
    </p:spTree>
    <p:extLst>
      <p:ext uri="{BB962C8B-B14F-4D97-AF65-F5344CB8AC3E}">
        <p14:creationId xmlns:p14="http://schemas.microsoft.com/office/powerpoint/2010/main" val="16915098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who.int/tools/child-growth-standards/software" TargetMode="External"/><Relationship Id="rId2" Type="http://schemas.openxmlformats.org/officeDocument/2006/relationships/hyperlink" Target="https://www.who.int/tools/child-growth-standards" TargetMode="External"/><Relationship Id="rId1" Type="http://schemas.openxmlformats.org/officeDocument/2006/relationships/slideLayout" Target="../slideLayouts/slideLayout2.xml"/><Relationship Id="rId5" Type="http://schemas.openxmlformats.org/officeDocument/2006/relationships/hyperlink" Target="https://www.who.int/tools/growth-reference-data-for-5to19-years/indicators/bmi-for-age" TargetMode="External"/><Relationship Id="rId4" Type="http://schemas.openxmlformats.org/officeDocument/2006/relationships/hyperlink" Target="https://cdn.who.int/media/docs/default-source/child-growth/child-growth-standards/software/anthro-pc-manual-v322.pdf?sfvrsn=c4e76522_2"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Top view of spices in containers">
            <a:extLst>
              <a:ext uri="{FF2B5EF4-FFF2-40B4-BE49-F238E27FC236}">
                <a16:creationId xmlns:a16="http://schemas.microsoft.com/office/drawing/2014/main" id="{13105931-E479-0EC1-645E-701BD9521C3B}"/>
              </a:ext>
            </a:extLst>
          </p:cNvPr>
          <p:cNvPicPr>
            <a:picLocks noGrp="1" noChangeAspect="1"/>
          </p:cNvPicPr>
          <p:nvPr>
            <p:ph idx="4294967295"/>
          </p:nvPr>
        </p:nvPicPr>
        <p:blipFill rotWithShape="1">
          <a:blip r:embed="rId2"/>
          <a:srcRect t="12652" b="22319"/>
          <a:stretch/>
        </p:blipFill>
        <p:spPr>
          <a:xfrm>
            <a:off x="0" y="-100408"/>
            <a:ext cx="12191980" cy="6857990"/>
          </a:xfrm>
          <a:prstGeom prst="rect">
            <a:avLst/>
          </a:prstGeom>
        </p:spPr>
      </p:pic>
      <p:sp>
        <p:nvSpPr>
          <p:cNvPr id="11" name="Rectangle 10">
            <a:extLst>
              <a:ext uri="{FF2B5EF4-FFF2-40B4-BE49-F238E27FC236}">
                <a16:creationId xmlns:a16="http://schemas.microsoft.com/office/drawing/2014/main" id="{DCF1FFC3-D020-43C3-8B93-EF6BEFC46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912620" y="1929384"/>
            <a:ext cx="8366760" cy="2999232"/>
          </a:xfrm>
          <a:prstGeom prst="rect">
            <a:avLst/>
          </a:prstGeom>
          <a:solidFill>
            <a:schemeClr val="bg1">
              <a:alpha val="89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305A54B2-4E0F-BEBE-B177-49B8F62C934B}"/>
              </a:ext>
            </a:extLst>
          </p:cNvPr>
          <p:cNvSpPr>
            <a:spLocks noGrp="1"/>
          </p:cNvSpPr>
          <p:nvPr>
            <p:ph type="ctrTitle"/>
          </p:nvPr>
        </p:nvSpPr>
        <p:spPr>
          <a:xfrm>
            <a:off x="1912610" y="3011753"/>
            <a:ext cx="8366760" cy="780311"/>
          </a:xfrm>
          <a:solidFill>
            <a:schemeClr val="bg1"/>
          </a:solidFill>
        </p:spPr>
        <p:txBody>
          <a:bodyPr>
            <a:normAutofit/>
          </a:bodyPr>
          <a:lstStyle/>
          <a:p>
            <a:r>
              <a:rPr lang="en-US" sz="2000" b="1" dirty="0"/>
              <a:t>Introduction to concepts and indicators: Nutritional status &amp; Dietary </a:t>
            </a:r>
            <a:r>
              <a:rPr lang="en-US" sz="2000" b="1" dirty="0" err="1"/>
              <a:t>behaviour</a:t>
            </a:r>
            <a:br>
              <a:rPr lang="en-US" sz="2100" b="1" dirty="0"/>
            </a:br>
            <a:r>
              <a:rPr lang="en-US" sz="2000" b="1" dirty="0"/>
              <a:t>Durban, South Africa: July 13, 2023</a:t>
            </a:r>
          </a:p>
        </p:txBody>
      </p:sp>
      <p:sp>
        <p:nvSpPr>
          <p:cNvPr id="6" name="Subtitle 5">
            <a:extLst>
              <a:ext uri="{FF2B5EF4-FFF2-40B4-BE49-F238E27FC236}">
                <a16:creationId xmlns:a16="http://schemas.microsoft.com/office/drawing/2014/main" id="{0015CFA2-DD51-5480-CF19-AB1D72FC53F7}"/>
              </a:ext>
            </a:extLst>
          </p:cNvPr>
          <p:cNvSpPr>
            <a:spLocks noGrp="1"/>
          </p:cNvSpPr>
          <p:nvPr>
            <p:ph type="subTitle" idx="1"/>
          </p:nvPr>
        </p:nvSpPr>
        <p:spPr>
          <a:xfrm>
            <a:off x="2366000" y="4077013"/>
            <a:ext cx="7459980" cy="764965"/>
          </a:xfrm>
        </p:spPr>
        <p:txBody>
          <a:bodyPr>
            <a:normAutofit fontScale="47500" lnSpcReduction="20000"/>
          </a:bodyPr>
          <a:lstStyle/>
          <a:p>
            <a:r>
              <a:rPr lang="en-US" sz="5100" b="1" dirty="0"/>
              <a:t>Isabel Madzorera, ScD</a:t>
            </a:r>
          </a:p>
          <a:p>
            <a:r>
              <a:rPr lang="en-US" sz="4600" dirty="0"/>
              <a:t>University of California, Berkeley</a:t>
            </a:r>
          </a:p>
          <a:p>
            <a:endParaRPr lang="en-US" sz="5100" dirty="0"/>
          </a:p>
          <a:p>
            <a:endParaRPr lang="en-US" sz="800" dirty="0"/>
          </a:p>
        </p:txBody>
      </p:sp>
      <p:cxnSp>
        <p:nvCxnSpPr>
          <p:cNvPr id="13" name="Straight Connector 12">
            <a:extLst>
              <a:ext uri="{FF2B5EF4-FFF2-40B4-BE49-F238E27FC236}">
                <a16:creationId xmlns:a16="http://schemas.microsoft.com/office/drawing/2014/main" id="{16FC4A39-71B0-433B-AB94-CBFFA0DF90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02605" y="3792064"/>
            <a:ext cx="2586790" cy="0"/>
          </a:xfrm>
          <a:prstGeom prst="line">
            <a:avLst/>
          </a:prstGeom>
          <a:ln w="22225">
            <a:solidFill>
              <a:srgbClr val="485434"/>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7C2446E-F63F-A635-4225-5F4DE520CBD4}"/>
              </a:ext>
            </a:extLst>
          </p:cNvPr>
          <p:cNvSpPr txBox="1"/>
          <p:nvPr/>
        </p:nvSpPr>
        <p:spPr>
          <a:xfrm>
            <a:off x="1912610" y="2055070"/>
            <a:ext cx="8366760" cy="830997"/>
          </a:xfrm>
          <a:prstGeom prst="rect">
            <a:avLst/>
          </a:prstGeom>
          <a:noFill/>
        </p:spPr>
        <p:txBody>
          <a:bodyPr wrap="square" rtlCol="0">
            <a:spAutoFit/>
          </a:bodyPr>
          <a:lstStyle/>
          <a:p>
            <a:pPr algn="ctr"/>
            <a:r>
              <a:rPr lang="en-US" sz="2400" b="1" dirty="0"/>
              <a:t>DSI Training Programme: Climate Change, Food Systems and Remote Sensing</a:t>
            </a:r>
            <a:endParaRPr lang="en-US" sz="2400" dirty="0"/>
          </a:p>
        </p:txBody>
      </p:sp>
      <p:sp>
        <p:nvSpPr>
          <p:cNvPr id="3" name="Slide Number Placeholder 2">
            <a:extLst>
              <a:ext uri="{FF2B5EF4-FFF2-40B4-BE49-F238E27FC236}">
                <a16:creationId xmlns:a16="http://schemas.microsoft.com/office/drawing/2014/main" id="{BA878199-C417-E34C-54FF-3A74F742DABE}"/>
              </a:ext>
            </a:extLst>
          </p:cNvPr>
          <p:cNvSpPr>
            <a:spLocks noGrp="1"/>
          </p:cNvSpPr>
          <p:nvPr>
            <p:ph type="sldNum" sz="quarter" idx="12"/>
          </p:nvPr>
        </p:nvSpPr>
        <p:spPr/>
        <p:txBody>
          <a:bodyPr/>
          <a:lstStyle/>
          <a:p>
            <a:fld id="{263BAECA-B8BF-4126-8C56-8A9C307431E0}" type="slidenum">
              <a:rPr lang="en-US" smtClean="0"/>
              <a:t>1</a:t>
            </a:fld>
            <a:endParaRPr lang="en-US"/>
          </a:p>
        </p:txBody>
      </p:sp>
    </p:spTree>
    <p:extLst>
      <p:ext uri="{BB962C8B-B14F-4D97-AF65-F5344CB8AC3E}">
        <p14:creationId xmlns:p14="http://schemas.microsoft.com/office/powerpoint/2010/main" val="4250610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r="444"/>
          <a:stretch/>
        </p:blipFill>
        <p:spPr>
          <a:xfrm>
            <a:off x="20" y="10"/>
            <a:ext cx="12191980" cy="6857990"/>
          </a:xfrm>
          <a:prstGeom prst="rect">
            <a:avLst/>
          </a:prstGeom>
        </p:spPr>
      </p:pic>
      <p:sp>
        <p:nvSpPr>
          <p:cNvPr id="22" name="Rectangle 21">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p:cNvSpPr txBox="1"/>
          <p:nvPr/>
        </p:nvSpPr>
        <p:spPr>
          <a:xfrm>
            <a:off x="594804" y="640263"/>
            <a:ext cx="6619811" cy="1344975"/>
          </a:xfrm>
          <a:prstGeom prst="rect">
            <a:avLst/>
          </a:prstGeom>
        </p:spPr>
        <p:txBody>
          <a:bodyPr vert="horz" lIns="91440" tIns="45720" rIns="91440" bIns="45720" rtlCol="0" anchor="ctr">
            <a:normAutofit/>
          </a:bodyPr>
          <a:lstStyle/>
          <a:p>
            <a:pPr marL="0" marR="0" lvl="0" indent="0" algn="ctr" defTabSz="914400" rtl="0" eaLnBrk="1" fontAlgn="base" latinLnBrk="0" hangingPunct="1">
              <a:lnSpc>
                <a:spcPct val="90000"/>
              </a:lnSpc>
              <a:spcBef>
                <a:spcPct val="0"/>
              </a:spcBef>
              <a:spcAft>
                <a:spcPts val="600"/>
              </a:spcAft>
              <a:buClrTx/>
              <a:buSzTx/>
              <a:buFontTx/>
              <a:buNone/>
              <a:tabLst/>
              <a:defRPr/>
            </a:pPr>
            <a:r>
              <a:rPr kumimoji="0" lang="en-US" sz="3200" b="0" i="0" u="none" strike="noStrike" kern="1200" cap="none" spc="0" normalizeH="0" baseline="0" noProof="0" dirty="0">
                <a:ln>
                  <a:noFill/>
                </a:ln>
                <a:solidFill>
                  <a:srgbClr val="C00000"/>
                </a:solidFill>
                <a:effectLst/>
                <a:uLnTx/>
                <a:uFillTx/>
                <a:latin typeface="Calibri Light" panose="020F0302020204030204"/>
                <a:ea typeface="+mn-ea"/>
                <a:cs typeface="+mn-cs"/>
              </a:rPr>
              <a:t>Overview of food systems</a:t>
            </a:r>
          </a:p>
        </p:txBody>
      </p:sp>
      <p:sp>
        <p:nvSpPr>
          <p:cNvPr id="9" name="Content Placeholder 2"/>
          <p:cNvSpPr>
            <a:spLocks noGrp="1"/>
          </p:cNvSpPr>
          <p:nvPr>
            <p:ph idx="1"/>
          </p:nvPr>
        </p:nvSpPr>
        <p:spPr>
          <a:xfrm>
            <a:off x="594109" y="1905000"/>
            <a:ext cx="6620505" cy="3989773"/>
          </a:xfrm>
        </p:spPr>
        <p:txBody>
          <a:bodyPr vert="horz" lIns="91440" tIns="45720" rIns="91440" bIns="45720" rtlCol="0">
            <a:normAutofit/>
          </a:bodyPr>
          <a:lstStyle/>
          <a:p>
            <a:pPr marL="0" indent="0">
              <a:buNone/>
            </a:pPr>
            <a:r>
              <a:rPr lang="en-US" sz="2400" b="1" dirty="0"/>
              <a:t>Food systems </a:t>
            </a:r>
            <a:endParaRPr lang="en-US" sz="2400" dirty="0"/>
          </a:p>
          <a:p>
            <a:pPr marL="0"/>
            <a:r>
              <a:rPr lang="en-US" sz="2000" dirty="0"/>
              <a:t>Include all the elements (</a:t>
            </a:r>
            <a:r>
              <a:rPr lang="en-US" sz="2000" b="1" i="1" dirty="0"/>
              <a:t>environment, people, inputs, processes, infrastructures, institutions</a:t>
            </a:r>
            <a:r>
              <a:rPr lang="en-US" sz="2000" dirty="0"/>
              <a:t>) and activities that relate to the </a:t>
            </a:r>
            <a:r>
              <a:rPr lang="en-US" sz="2000" b="1" i="1" dirty="0"/>
              <a:t>production, processing, distribution, preparation and consumption of food</a:t>
            </a:r>
            <a:r>
              <a:rPr lang="en-US" sz="2000" dirty="0"/>
              <a:t>, and the outputs of these activities, including socio-economic and environmental outcomes  (HLPE, 2017)</a:t>
            </a:r>
          </a:p>
          <a:p>
            <a:endParaRPr lang="en-US" sz="2000" dirty="0"/>
          </a:p>
          <a:p>
            <a:pPr marL="0"/>
            <a:r>
              <a:rPr lang="en-US" sz="2000" dirty="0"/>
              <a:t>“Food systems approach” is broader than the typical focus on agriculture and “providing more food” (quantity focus)</a:t>
            </a:r>
          </a:p>
          <a:p>
            <a:pPr marL="0"/>
            <a:endParaRPr lang="en-US" sz="1700" dirty="0"/>
          </a:p>
          <a:p>
            <a:pPr marL="0"/>
            <a:endParaRPr lang="en-US" sz="1700" dirty="0"/>
          </a:p>
        </p:txBody>
      </p:sp>
      <p:sp>
        <p:nvSpPr>
          <p:cNvPr id="17" name="Slide Number Placeholder 16"/>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652CD330-EB48-4EA4-B874-2201A1E29430}" type="slidenum">
              <a:rPr kumimoji="0" lang="en-US" sz="12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10</a:t>
            </a:fld>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1730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4AE107-FDE6-4E2A-4F86-E3F923C2F2F9}"/>
              </a:ext>
            </a:extLst>
          </p:cNvPr>
          <p:cNvSpPr>
            <a:spLocks noGrp="1"/>
          </p:cNvSpPr>
          <p:nvPr>
            <p:ph type="title"/>
          </p:nvPr>
        </p:nvSpPr>
        <p:spPr>
          <a:xfrm>
            <a:off x="838200" y="365126"/>
            <a:ext cx="10515600" cy="862096"/>
          </a:xfrm>
        </p:spPr>
        <p:txBody>
          <a:bodyPr>
            <a:normAutofit/>
          </a:bodyPr>
          <a:lstStyle/>
          <a:p>
            <a:pPr algn="ctr">
              <a:spcAft>
                <a:spcPts val="600"/>
              </a:spcAft>
            </a:pPr>
            <a:r>
              <a:rPr lang="en-US" sz="3200" b="1" dirty="0">
                <a:solidFill>
                  <a:srgbClr val="C00000"/>
                </a:solidFill>
              </a:rPr>
              <a:t>Linking Food Systems to Nutrition and Health</a:t>
            </a:r>
          </a:p>
        </p:txBody>
      </p:sp>
      <p:pic>
        <p:nvPicPr>
          <p:cNvPr id="4" name="Picture 3">
            <a:extLst>
              <a:ext uri="{FF2B5EF4-FFF2-40B4-BE49-F238E27FC236}">
                <a16:creationId xmlns:a16="http://schemas.microsoft.com/office/drawing/2014/main" id="{F4EF0B19-F3C7-4CCC-B779-A79743C7DE2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8877" y="1001949"/>
            <a:ext cx="9182910" cy="5471041"/>
          </a:xfrm>
          <a:prstGeom prst="rect">
            <a:avLst/>
          </a:prstGeom>
          <a:noFill/>
          <a:ln>
            <a:solidFill>
              <a:schemeClr val="tx1"/>
            </a:solidFill>
          </a:ln>
        </p:spPr>
      </p:pic>
      <p:sp>
        <p:nvSpPr>
          <p:cNvPr id="2" name="Slide Number Placeholder 1">
            <a:extLst>
              <a:ext uri="{FF2B5EF4-FFF2-40B4-BE49-F238E27FC236}">
                <a16:creationId xmlns:a16="http://schemas.microsoft.com/office/drawing/2014/main" id="{7D29B68E-B42C-4F88-E366-A74EB29E95E0}"/>
              </a:ext>
            </a:extLst>
          </p:cNvPr>
          <p:cNvSpPr>
            <a:spLocks noGrp="1"/>
          </p:cNvSpPr>
          <p:nvPr>
            <p:ph type="sldNum" sz="quarter" idx="12"/>
          </p:nvPr>
        </p:nvSpPr>
        <p:spPr/>
        <p:txBody>
          <a:bodyPr/>
          <a:lstStyle/>
          <a:p>
            <a:fld id="{263BAECA-B8BF-4126-8C56-8A9C307431E0}" type="slidenum">
              <a:rPr lang="en-US" smtClean="0"/>
              <a:t>11</a:t>
            </a:fld>
            <a:endParaRPr lang="en-US"/>
          </a:p>
        </p:txBody>
      </p:sp>
    </p:spTree>
    <p:extLst>
      <p:ext uri="{BB962C8B-B14F-4D97-AF65-F5344CB8AC3E}">
        <p14:creationId xmlns:p14="http://schemas.microsoft.com/office/powerpoint/2010/main" val="713295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78BC14D-881A-EB01-6CD5-5E5FFCA162D3}"/>
              </a:ext>
            </a:extLst>
          </p:cNvPr>
          <p:cNvPicPr>
            <a:picLocks noGrp="1" noChangeAspect="1"/>
          </p:cNvPicPr>
          <p:nvPr>
            <p:ph idx="1"/>
          </p:nvPr>
        </p:nvPicPr>
        <p:blipFill>
          <a:blip r:embed="rId2"/>
          <a:stretch>
            <a:fillRect/>
          </a:stretch>
        </p:blipFill>
        <p:spPr>
          <a:xfrm>
            <a:off x="931235" y="407537"/>
            <a:ext cx="8667307" cy="5667994"/>
          </a:xfrm>
        </p:spPr>
      </p:pic>
      <p:sp>
        <p:nvSpPr>
          <p:cNvPr id="7" name="TextBox 6">
            <a:extLst>
              <a:ext uri="{FF2B5EF4-FFF2-40B4-BE49-F238E27FC236}">
                <a16:creationId xmlns:a16="http://schemas.microsoft.com/office/drawing/2014/main" id="{83CD47CB-AC4A-B1A8-EA87-12FD35A2928D}"/>
              </a:ext>
            </a:extLst>
          </p:cNvPr>
          <p:cNvSpPr txBox="1"/>
          <p:nvPr/>
        </p:nvSpPr>
        <p:spPr>
          <a:xfrm>
            <a:off x="8916709" y="5767754"/>
            <a:ext cx="1981200" cy="307777"/>
          </a:xfrm>
          <a:prstGeom prst="rect">
            <a:avLst/>
          </a:prstGeom>
          <a:noFill/>
        </p:spPr>
        <p:txBody>
          <a:bodyPr wrap="square" rtlCol="0">
            <a:spAutoFit/>
          </a:bodyPr>
          <a:lstStyle/>
          <a:p>
            <a:r>
              <a:rPr lang="en-US" sz="1400" dirty="0"/>
              <a:t>Owino et al, 2022</a:t>
            </a:r>
          </a:p>
        </p:txBody>
      </p:sp>
      <p:sp>
        <p:nvSpPr>
          <p:cNvPr id="2" name="TextBox 1">
            <a:extLst>
              <a:ext uri="{FF2B5EF4-FFF2-40B4-BE49-F238E27FC236}">
                <a16:creationId xmlns:a16="http://schemas.microsoft.com/office/drawing/2014/main" id="{5224CF5A-5289-D597-1661-1142DF030835}"/>
              </a:ext>
            </a:extLst>
          </p:cNvPr>
          <p:cNvSpPr txBox="1"/>
          <p:nvPr/>
        </p:nvSpPr>
        <p:spPr>
          <a:xfrm>
            <a:off x="9689292" y="2086252"/>
            <a:ext cx="2201661" cy="1754326"/>
          </a:xfrm>
          <a:prstGeom prst="rect">
            <a:avLst/>
          </a:prstGeom>
          <a:noFill/>
        </p:spPr>
        <p:txBody>
          <a:bodyPr wrap="square" rtlCol="0">
            <a:spAutoFit/>
          </a:bodyPr>
          <a:lstStyle/>
          <a:p>
            <a:r>
              <a:rPr lang="en-US" dirty="0"/>
              <a:t>Other important challenges:</a:t>
            </a:r>
          </a:p>
          <a:p>
            <a:pPr marL="285750" indent="-285750">
              <a:buFont typeface="Arial" panose="020B0604020202020204" pitchFamily="34" charset="0"/>
              <a:buChar char="•"/>
            </a:pPr>
            <a:r>
              <a:rPr lang="en-US" dirty="0"/>
              <a:t>Food loss and waste</a:t>
            </a:r>
          </a:p>
          <a:p>
            <a:pPr marL="285750" indent="-285750">
              <a:buFont typeface="Arial" panose="020B0604020202020204" pitchFamily="34" charset="0"/>
              <a:buChar char="•"/>
            </a:pPr>
            <a:r>
              <a:rPr lang="en-US" dirty="0"/>
              <a:t>Food safety</a:t>
            </a:r>
          </a:p>
          <a:p>
            <a:pPr marL="285750" indent="-285750">
              <a:buFont typeface="Arial" panose="020B0604020202020204" pitchFamily="34" charset="0"/>
              <a:buChar char="•"/>
            </a:pPr>
            <a:r>
              <a:rPr lang="en-US" dirty="0"/>
              <a:t>Climate change</a:t>
            </a:r>
          </a:p>
        </p:txBody>
      </p:sp>
      <p:sp>
        <p:nvSpPr>
          <p:cNvPr id="3" name="Slide Number Placeholder 9">
            <a:extLst>
              <a:ext uri="{FF2B5EF4-FFF2-40B4-BE49-F238E27FC236}">
                <a16:creationId xmlns:a16="http://schemas.microsoft.com/office/drawing/2014/main" id="{2BB92B95-3CF4-A81A-597D-464275415BD5}"/>
              </a:ext>
            </a:extLst>
          </p:cNvPr>
          <p:cNvSpPr>
            <a:spLocks noGrp="1"/>
          </p:cNvSpPr>
          <p:nvPr>
            <p:ph type="sldNum" sz="quarter" idx="12"/>
          </p:nvPr>
        </p:nvSpPr>
        <p:spPr>
          <a:xfrm>
            <a:off x="8610600" y="6356350"/>
            <a:ext cx="2743200" cy="365125"/>
          </a:xfrm>
        </p:spPr>
        <p:txBody>
          <a:bodyPr/>
          <a:lstStyle/>
          <a:p>
            <a:fld id="{652CD330-EB48-4EA4-B874-2201A1E29430}" type="slidenum">
              <a:rPr lang="en-US" smtClean="0"/>
              <a:t>12</a:t>
            </a:fld>
            <a:endParaRPr lang="en-US" dirty="0"/>
          </a:p>
        </p:txBody>
      </p:sp>
    </p:spTree>
    <p:extLst>
      <p:ext uri="{BB962C8B-B14F-4D97-AF65-F5344CB8AC3E}">
        <p14:creationId xmlns:p14="http://schemas.microsoft.com/office/powerpoint/2010/main" val="1593322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54B2E5-F182-FBB6-9D51-D3E87046811A}"/>
              </a:ext>
            </a:extLst>
          </p:cNvPr>
          <p:cNvSpPr>
            <a:spLocks noGrp="1"/>
          </p:cNvSpPr>
          <p:nvPr>
            <p:ph idx="1"/>
          </p:nvPr>
        </p:nvSpPr>
        <p:spPr>
          <a:xfrm>
            <a:off x="838200" y="1566115"/>
            <a:ext cx="10904438" cy="4926760"/>
          </a:xfrm>
        </p:spPr>
        <p:txBody>
          <a:bodyPr>
            <a:normAutofit fontScale="25000" lnSpcReduction="20000"/>
          </a:bodyPr>
          <a:lstStyle/>
          <a:p>
            <a:pPr marL="0" indent="0">
              <a:buNone/>
            </a:pPr>
            <a:r>
              <a:rPr lang="en-US" sz="7600" b="1" kern="0" dirty="0">
                <a:solidFill>
                  <a:srgbClr val="0070C0"/>
                </a:solidFill>
                <a:latin typeface="Calibri" panose="020F0502020204030204" pitchFamily="34" charset="0"/>
              </a:rPr>
              <a:t>A well-functioning food system should deliver safe, nutritious foods for all and at all times, provides a source of livelihood and is environmentally sustainable</a:t>
            </a:r>
          </a:p>
          <a:p>
            <a:pPr marL="0" indent="0">
              <a:buNone/>
            </a:pPr>
            <a:endParaRPr lang="en-US" sz="4000" b="1" kern="0" dirty="0">
              <a:solidFill>
                <a:srgbClr val="0070C0"/>
              </a:solidFill>
              <a:latin typeface="Calibri" panose="020F0502020204030204" pitchFamily="34" charset="0"/>
            </a:endParaRPr>
          </a:p>
          <a:p>
            <a:pPr marL="457200" indent="-457200">
              <a:buFont typeface="+mj-lt"/>
              <a:buAutoNum type="arabicPeriod"/>
            </a:pPr>
            <a:r>
              <a:rPr lang="en-US" sz="7600" dirty="0">
                <a:latin typeface="Calibri" panose="020F0502020204030204" pitchFamily="34" charset="0"/>
                <a:ea typeface="Times New Roman" panose="02020603050405020304" pitchFamily="18" charset="0"/>
                <a:cs typeface="Arial" panose="020B0604020202020204" pitchFamily="34" charset="0"/>
              </a:rPr>
              <a:t>I</a:t>
            </a:r>
            <a:r>
              <a:rPr lang="en-US" sz="7600" dirty="0">
                <a:effectLst/>
                <a:latin typeface="Calibri" panose="020F0502020204030204" pitchFamily="34" charset="0"/>
                <a:ea typeface="Times New Roman" panose="02020603050405020304" pitchFamily="18" charset="0"/>
                <a:cs typeface="Arial" panose="020B0604020202020204" pitchFamily="34" charset="0"/>
              </a:rPr>
              <a:t>nefficiencies across food system value chains in Africa </a:t>
            </a:r>
            <a:endParaRPr lang="en-US" sz="7600" dirty="0">
              <a:latin typeface="Calibri" panose="020F0502020204030204" pitchFamily="34" charset="0"/>
              <a:ea typeface="Times New Roman" panose="02020603050405020304" pitchFamily="18" charset="0"/>
              <a:cs typeface="Arial" panose="020B0604020202020204" pitchFamily="34" charset="0"/>
            </a:endParaRPr>
          </a:p>
          <a:p>
            <a:pPr lvl="1"/>
            <a:r>
              <a:rPr lang="en-US" sz="7600" dirty="0">
                <a:latin typeface="Calibri" panose="020F0502020204030204" pitchFamily="34" charset="0"/>
                <a:ea typeface="Times New Roman" panose="02020603050405020304" pitchFamily="18" charset="0"/>
                <a:cs typeface="Arial" panose="020B0604020202020204" pitchFamily="34" charset="0"/>
              </a:rPr>
              <a:t>L</a:t>
            </a:r>
            <a:r>
              <a:rPr lang="en-US" sz="7600" dirty="0">
                <a:effectLst/>
                <a:latin typeface="Calibri" panose="020F0502020204030204" pitchFamily="34" charset="0"/>
                <a:ea typeface="Times New Roman" panose="02020603050405020304" pitchFamily="18" charset="0"/>
                <a:cs typeface="Arial" panose="020B0604020202020204" pitchFamily="34" charset="0"/>
              </a:rPr>
              <a:t>ow crop and livestock productivity, extensive food loss and waste </a:t>
            </a:r>
          </a:p>
          <a:p>
            <a:pPr lvl="1"/>
            <a:r>
              <a:rPr lang="en-US" sz="7600" dirty="0">
                <a:effectLst/>
                <a:latin typeface="Calibri" panose="020F0502020204030204" pitchFamily="34" charset="0"/>
                <a:ea typeface="Times New Roman" panose="02020603050405020304" pitchFamily="18" charset="0"/>
                <a:cs typeface="Arial" panose="020B0604020202020204" pitchFamily="34" charset="0"/>
              </a:rPr>
              <a:t>Affect food &amp; nutrition security, environmental sustainability, livelihoods, income</a:t>
            </a:r>
            <a:r>
              <a:rPr lang="en-US" sz="7600" dirty="0">
                <a:latin typeface="Calibri" panose="020F0502020204030204" pitchFamily="34" charset="0"/>
                <a:ea typeface="Times New Roman" panose="02020603050405020304" pitchFamily="18" charset="0"/>
                <a:cs typeface="Arial" panose="020B0604020202020204" pitchFamily="34" charset="0"/>
              </a:rPr>
              <a:t>,</a:t>
            </a:r>
            <a:r>
              <a:rPr lang="en-US" sz="7600" dirty="0">
                <a:effectLst/>
                <a:latin typeface="Calibri" panose="020F0502020204030204" pitchFamily="34" charset="0"/>
                <a:ea typeface="Times New Roman" panose="02020603050405020304" pitchFamily="18" charset="0"/>
                <a:cs typeface="Arial" panose="020B0604020202020204" pitchFamily="34" charset="0"/>
              </a:rPr>
              <a:t> poverty alleviation </a:t>
            </a:r>
          </a:p>
          <a:p>
            <a:pPr lvl="1"/>
            <a:endParaRPr lang="en-US" sz="4800" dirty="0">
              <a:effectLst/>
              <a:latin typeface="Calibri" panose="020F0502020204030204" pitchFamily="34" charset="0"/>
              <a:ea typeface="Times New Roman" panose="02020603050405020304" pitchFamily="18" charset="0"/>
              <a:cs typeface="Arial" panose="020B0604020202020204" pitchFamily="34" charset="0"/>
            </a:endParaRPr>
          </a:p>
          <a:p>
            <a:pPr marL="457200" indent="-457200">
              <a:buFont typeface="+mj-lt"/>
              <a:buAutoNum type="arabicPeriod"/>
            </a:pPr>
            <a:r>
              <a:rPr lang="en-US" sz="7600" b="1" kern="0" dirty="0">
                <a:solidFill>
                  <a:srgbClr val="0070C0"/>
                </a:solidFill>
                <a:latin typeface="Calibri" panose="020F0502020204030204" pitchFamily="34" charset="0"/>
              </a:rPr>
              <a:t>Nutrition and diets transition: </a:t>
            </a:r>
            <a:r>
              <a:rPr lang="en-US" sz="7600" kern="0" dirty="0">
                <a:latin typeface="Calibri" panose="020F0502020204030204" pitchFamily="34" charset="0"/>
                <a:ea typeface="Calibri" panose="020F0502020204030204" pitchFamily="34" charset="0"/>
              </a:rPr>
              <a:t>shift in dietary practices and lower physical activity contributing to increased overweight and obesity and diet-related non-communicable diseases (NCDs) </a:t>
            </a:r>
          </a:p>
          <a:p>
            <a:pPr lvl="1"/>
            <a:r>
              <a:rPr lang="en-US" sz="7600" kern="0" dirty="0">
                <a:latin typeface="Calibri" panose="020F0502020204030204" pitchFamily="34" charset="0"/>
                <a:ea typeface="Calibri" panose="020F0502020204030204" pitchFamily="34" charset="0"/>
              </a:rPr>
              <a:t>Greater consumption of animal-source foods, processed and refined foods </a:t>
            </a:r>
          </a:p>
          <a:p>
            <a:pPr lvl="1"/>
            <a:endParaRPr lang="en-US" sz="4800" kern="0" dirty="0">
              <a:latin typeface="Calibri" panose="020F0502020204030204" pitchFamily="34" charset="0"/>
            </a:endParaRPr>
          </a:p>
          <a:p>
            <a:pPr marL="457200" indent="-457200">
              <a:buFont typeface="+mj-lt"/>
              <a:buAutoNum type="arabicPeriod"/>
            </a:pPr>
            <a:r>
              <a:rPr lang="en-US" sz="7600" kern="0" dirty="0">
                <a:latin typeface="Calibri" panose="020F0502020204030204" pitchFamily="34" charset="0"/>
                <a:ea typeface="Calibri" panose="020F0502020204030204" pitchFamily="34" charset="0"/>
              </a:rPr>
              <a:t>T</a:t>
            </a:r>
            <a:r>
              <a:rPr lang="en-US" sz="7600" kern="0" dirty="0">
                <a:effectLst/>
                <a:latin typeface="Calibri" panose="020F0502020204030204" pitchFamily="34" charset="0"/>
                <a:ea typeface="Calibri" panose="020F0502020204030204" pitchFamily="34" charset="0"/>
              </a:rPr>
              <a:t>ransformation of food environments in urban and rural Africa          </a:t>
            </a:r>
            <a:r>
              <a:rPr lang="en-US" sz="7600" kern="0" dirty="0">
                <a:latin typeface="Calibri" panose="020F0502020204030204" pitchFamily="34" charset="0"/>
                <a:ea typeface="Calibri" panose="020F0502020204030204" pitchFamily="34" charset="0"/>
              </a:rPr>
              <a:t>c</a:t>
            </a:r>
            <a:r>
              <a:rPr lang="en-US" sz="7600" dirty="0">
                <a:latin typeface="Calibri" panose="020F0502020204030204" pitchFamily="34" charset="0"/>
                <a:cs typeface="Arial" panose="020B0604020202020204" pitchFamily="34" charset="0"/>
              </a:rPr>
              <a:t>hanging preferences and demand</a:t>
            </a:r>
          </a:p>
          <a:p>
            <a:pPr lvl="1"/>
            <a:r>
              <a:rPr lang="en-US" sz="7600" dirty="0">
                <a:latin typeface="Calibri" panose="020F0502020204030204" pitchFamily="34" charset="0"/>
                <a:cs typeface="Arial" panose="020B0604020202020204" pitchFamily="34" charset="0"/>
              </a:rPr>
              <a:t>Increased availability of cheap and nutrient-poor foods, processed and ultra-processed foods of low nutrient content, and refined and fast foods. </a:t>
            </a:r>
          </a:p>
          <a:p>
            <a:pPr lvl="1"/>
            <a:endParaRPr lang="en-US" sz="4800" kern="0" dirty="0">
              <a:latin typeface="Calibri" panose="020F0502020204030204" pitchFamily="34" charset="0"/>
            </a:endParaRPr>
          </a:p>
          <a:p>
            <a:pPr marL="0" indent="0">
              <a:buNone/>
            </a:pPr>
            <a:endParaRPr lang="en-US" sz="1800" dirty="0"/>
          </a:p>
        </p:txBody>
      </p:sp>
      <p:sp>
        <p:nvSpPr>
          <p:cNvPr id="3" name="Title 2">
            <a:extLst>
              <a:ext uri="{FF2B5EF4-FFF2-40B4-BE49-F238E27FC236}">
                <a16:creationId xmlns:a16="http://schemas.microsoft.com/office/drawing/2014/main" id="{2FB2117E-98C2-8F1E-3DE4-4F113B4FBE61}"/>
              </a:ext>
            </a:extLst>
          </p:cNvPr>
          <p:cNvSpPr>
            <a:spLocks noGrp="1"/>
          </p:cNvSpPr>
          <p:nvPr>
            <p:ph type="title"/>
          </p:nvPr>
        </p:nvSpPr>
        <p:spPr>
          <a:xfrm>
            <a:off x="838200" y="365126"/>
            <a:ext cx="10515600" cy="1035658"/>
          </a:xfrm>
        </p:spPr>
        <p:txBody>
          <a:bodyPr>
            <a:normAutofit/>
          </a:bodyPr>
          <a:lstStyle/>
          <a:p>
            <a:pPr algn="ctr"/>
            <a:r>
              <a:rPr lang="en-US" sz="3200" b="1" dirty="0">
                <a:solidFill>
                  <a:srgbClr val="C00000"/>
                </a:solidFill>
              </a:rPr>
              <a:t>Food systems in Africa are challenged</a:t>
            </a:r>
          </a:p>
        </p:txBody>
      </p:sp>
      <p:cxnSp>
        <p:nvCxnSpPr>
          <p:cNvPr id="5" name="Straight Arrow Connector 4">
            <a:extLst>
              <a:ext uri="{FF2B5EF4-FFF2-40B4-BE49-F238E27FC236}">
                <a16:creationId xmlns:a16="http://schemas.microsoft.com/office/drawing/2014/main" id="{1F899830-9E85-484F-07F0-91E3E014AF73}"/>
              </a:ext>
            </a:extLst>
          </p:cNvPr>
          <p:cNvCxnSpPr>
            <a:cxnSpLocks/>
          </p:cNvCxnSpPr>
          <p:nvPr/>
        </p:nvCxnSpPr>
        <p:spPr>
          <a:xfrm>
            <a:off x="7579553" y="4491545"/>
            <a:ext cx="36794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A71E9E83-E26F-3724-CD96-4423D5983564}"/>
              </a:ext>
            </a:extLst>
          </p:cNvPr>
          <p:cNvSpPr>
            <a:spLocks noGrp="1"/>
          </p:cNvSpPr>
          <p:nvPr>
            <p:ph type="sldNum" sz="quarter" idx="12"/>
          </p:nvPr>
        </p:nvSpPr>
        <p:spPr/>
        <p:txBody>
          <a:bodyPr/>
          <a:lstStyle/>
          <a:p>
            <a:fld id="{263BAECA-B8BF-4126-8C56-8A9C307431E0}" type="slidenum">
              <a:rPr lang="en-US" smtClean="0"/>
              <a:t>13</a:t>
            </a:fld>
            <a:endParaRPr lang="en-US"/>
          </a:p>
        </p:txBody>
      </p:sp>
    </p:spTree>
    <p:extLst>
      <p:ext uri="{BB962C8B-B14F-4D97-AF65-F5344CB8AC3E}">
        <p14:creationId xmlns:p14="http://schemas.microsoft.com/office/powerpoint/2010/main" val="387831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84150"/>
          </a:xfrm>
        </p:spPr>
        <p:txBody>
          <a:bodyPr>
            <a:normAutofit/>
          </a:bodyPr>
          <a:lstStyle/>
          <a:p>
            <a:pPr algn="ctr">
              <a:spcAft>
                <a:spcPts val="600"/>
              </a:spcAft>
            </a:pPr>
            <a:r>
              <a:rPr lang="en-US" sz="3200" b="1" dirty="0">
                <a:solidFill>
                  <a:srgbClr val="C00000"/>
                </a:solidFill>
              </a:rPr>
              <a:t>Nutrition assessment</a:t>
            </a:r>
          </a:p>
        </p:txBody>
      </p:sp>
      <p:sp>
        <p:nvSpPr>
          <p:cNvPr id="3" name="Content Placeholder 2"/>
          <p:cNvSpPr>
            <a:spLocks noGrp="1"/>
          </p:cNvSpPr>
          <p:nvPr>
            <p:ph idx="1"/>
          </p:nvPr>
        </p:nvSpPr>
        <p:spPr>
          <a:xfrm>
            <a:off x="838200" y="1611086"/>
            <a:ext cx="10515600" cy="4565877"/>
          </a:xfrm>
        </p:spPr>
        <p:txBody>
          <a:bodyPr/>
          <a:lstStyle/>
          <a:p>
            <a:pPr marL="514350" indent="-514350">
              <a:buFont typeface="+mj-lt"/>
              <a:buAutoNum type="arabicPeriod"/>
            </a:pPr>
            <a:r>
              <a:rPr lang="en-US" sz="3600" dirty="0">
                <a:solidFill>
                  <a:srgbClr val="0070C0"/>
                </a:solidFill>
              </a:rPr>
              <a:t>A</a:t>
            </a:r>
            <a:r>
              <a:rPr lang="en-US" dirty="0">
                <a:solidFill>
                  <a:srgbClr val="0070C0"/>
                </a:solidFill>
              </a:rPr>
              <a:t>nthropometric assessment</a:t>
            </a:r>
          </a:p>
          <a:p>
            <a:pPr lvl="1"/>
            <a:r>
              <a:rPr lang="en-US" dirty="0"/>
              <a:t>Growth anthropometry</a:t>
            </a:r>
          </a:p>
          <a:p>
            <a:pPr marL="514350" indent="-514350">
              <a:buFont typeface="+mj-lt"/>
              <a:buAutoNum type="arabicPeriod"/>
            </a:pPr>
            <a:r>
              <a:rPr lang="en-US" sz="3600" dirty="0"/>
              <a:t>B</a:t>
            </a:r>
            <a:r>
              <a:rPr lang="en-US" dirty="0"/>
              <a:t>iochemical assessment</a:t>
            </a:r>
          </a:p>
          <a:p>
            <a:pPr marL="514350" indent="-514350">
              <a:buFont typeface="+mj-lt"/>
              <a:buAutoNum type="arabicPeriod"/>
            </a:pPr>
            <a:r>
              <a:rPr lang="en-US" sz="3600" dirty="0"/>
              <a:t>C</a:t>
            </a:r>
            <a:r>
              <a:rPr lang="en-US" dirty="0"/>
              <a:t>linical assessment</a:t>
            </a:r>
          </a:p>
          <a:p>
            <a:pPr marL="514350" indent="-514350">
              <a:buFont typeface="+mj-lt"/>
              <a:buAutoNum type="arabicPeriod"/>
            </a:pPr>
            <a:r>
              <a:rPr lang="en-US" sz="3600" dirty="0"/>
              <a:t>D</a:t>
            </a:r>
            <a:r>
              <a:rPr lang="en-US" dirty="0"/>
              <a:t>ietary assessment</a:t>
            </a:r>
          </a:p>
          <a:p>
            <a:pPr marL="514350" indent="-514350">
              <a:buFont typeface="+mj-lt"/>
              <a:buAutoNum type="arabicPeriod"/>
            </a:pPr>
            <a:endParaRPr lang="en-US" dirty="0"/>
          </a:p>
        </p:txBody>
      </p:sp>
      <p:sp>
        <p:nvSpPr>
          <p:cNvPr id="5" name="TextBox 4"/>
          <p:cNvSpPr txBox="1"/>
          <p:nvPr/>
        </p:nvSpPr>
        <p:spPr>
          <a:xfrm>
            <a:off x="7285264" y="5508724"/>
            <a:ext cx="2765116" cy="307777"/>
          </a:xfrm>
          <a:prstGeom prst="rect">
            <a:avLst/>
          </a:prstGeom>
          <a:noFill/>
        </p:spPr>
        <p:txBody>
          <a:bodyPr wrap="none" rtlCol="0">
            <a:spAutoFit/>
          </a:bodyPr>
          <a:lstStyle/>
          <a:p>
            <a:pPr algn="r"/>
            <a:r>
              <a:rPr lang="en-US" sz="1400" dirty="0">
                <a:cs typeface="Calibri"/>
              </a:rPr>
              <a:t>Citations: www.mrc-epid.cam.ac.uk</a:t>
            </a:r>
            <a:endParaRPr lang="en-US" sz="1400" i="1" dirty="0">
              <a:cs typeface="Calibri"/>
            </a:endParaRPr>
          </a:p>
        </p:txBody>
      </p:sp>
      <p:sp>
        <p:nvSpPr>
          <p:cNvPr id="6" name="Slide Number Placeholder 5"/>
          <p:cNvSpPr>
            <a:spLocks noGrp="1"/>
          </p:cNvSpPr>
          <p:nvPr>
            <p:ph type="sldNum" sz="quarter" idx="12"/>
          </p:nvPr>
        </p:nvSpPr>
        <p:spPr/>
        <p:txBody>
          <a:bodyPr/>
          <a:lstStyle/>
          <a:p>
            <a:fld id="{29F812CC-7A82-47D3-B045-D4D193E898C2}" type="slidenum">
              <a:rPr lang="en-US" smtClean="0"/>
              <a:t>14</a:t>
            </a:fld>
            <a:endParaRPr lang="en-US"/>
          </a:p>
        </p:txBody>
      </p:sp>
      <p:pic>
        <p:nvPicPr>
          <p:cNvPr id="7" name="Content Placeholder 4">
            <a:extLst>
              <a:ext uri="{FF2B5EF4-FFF2-40B4-BE49-F238E27FC236}">
                <a16:creationId xmlns:a16="http://schemas.microsoft.com/office/drawing/2014/main" id="{58F5A53B-9931-4E67-BF2B-EC5CA3DB65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2297" y="1709737"/>
            <a:ext cx="4591050" cy="3438525"/>
          </a:xfrm>
          <a:prstGeom prst="rect">
            <a:avLst/>
          </a:prstGeom>
        </p:spPr>
      </p:pic>
    </p:spTree>
    <p:extLst>
      <p:ext uri="{BB962C8B-B14F-4D97-AF65-F5344CB8AC3E}">
        <p14:creationId xmlns:p14="http://schemas.microsoft.com/office/powerpoint/2010/main" val="16236641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628274" y="209262"/>
            <a:ext cx="8887327" cy="535531"/>
          </a:xfrm>
          <a:prstGeom prst="rect">
            <a:avLst/>
          </a:prstGeom>
          <a:noFill/>
        </p:spPr>
        <p:txBody>
          <a:bodyPr wrap="square" rtlCol="0">
            <a:spAutoFit/>
          </a:bodyPr>
          <a:lstStyle/>
          <a:p>
            <a:pPr algn="ctr">
              <a:lnSpc>
                <a:spcPct val="90000"/>
              </a:lnSpc>
              <a:spcBef>
                <a:spcPct val="0"/>
              </a:spcBef>
              <a:spcAft>
                <a:spcPts val="600"/>
              </a:spcAft>
            </a:pPr>
            <a:r>
              <a:rPr lang="en-US" sz="3200" b="1" dirty="0">
                <a:solidFill>
                  <a:srgbClr val="C00000"/>
                </a:solidFill>
                <a:latin typeface="+mj-lt"/>
                <a:ea typeface="+mj-ea"/>
                <a:cs typeface="+mj-cs"/>
              </a:rPr>
              <a:t>Anthropometric measures</a:t>
            </a:r>
          </a:p>
        </p:txBody>
      </p:sp>
      <p:sp>
        <p:nvSpPr>
          <p:cNvPr id="13" name="Content Placeholder 2"/>
          <p:cNvSpPr txBox="1">
            <a:spLocks/>
          </p:cNvSpPr>
          <p:nvPr/>
        </p:nvSpPr>
        <p:spPr>
          <a:xfrm>
            <a:off x="882316" y="1088572"/>
            <a:ext cx="5005137" cy="4953000"/>
          </a:xfrm>
          <a:prstGeom prst="rect">
            <a:avLst/>
          </a:prstGeom>
        </p:spPr>
        <p:txBody>
          <a:bodyPr vert="horz" lIns="91440" tIns="45720" rIns="91440" bIns="45720" rtlCol="0">
            <a:normAutofit fontScale="47500" lnSpcReduction="2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3800" b="1" dirty="0">
                <a:solidFill>
                  <a:schemeClr val="tx1"/>
                </a:solidFill>
              </a:rPr>
              <a:t>Definition: </a:t>
            </a:r>
            <a:r>
              <a:rPr lang="en-US" sz="3800" dirty="0">
                <a:solidFill>
                  <a:schemeClr val="tx1"/>
                </a:solidFill>
              </a:rPr>
              <a:t>the study of human body measurements </a:t>
            </a:r>
            <a:r>
              <a:rPr lang="en-US" sz="3800" dirty="0" err="1">
                <a:solidFill>
                  <a:schemeClr val="tx1"/>
                </a:solidFill>
              </a:rPr>
              <a:t>e.g</a:t>
            </a:r>
            <a:r>
              <a:rPr lang="en-US" sz="3800" dirty="0">
                <a:solidFill>
                  <a:schemeClr val="tx1"/>
                </a:solidFill>
              </a:rPr>
              <a:t> muscle, bone and adipose tissue</a:t>
            </a:r>
          </a:p>
          <a:p>
            <a:pPr algn="l"/>
            <a:endParaRPr lang="en-US" sz="2800" dirty="0">
              <a:solidFill>
                <a:schemeClr val="tx1"/>
              </a:solidFill>
            </a:endParaRPr>
          </a:p>
          <a:p>
            <a:pPr algn="l"/>
            <a:r>
              <a:rPr lang="en-US" sz="3800" u="sng" dirty="0">
                <a:solidFill>
                  <a:schemeClr val="tx1"/>
                </a:solidFill>
              </a:rPr>
              <a:t>Common measures:</a:t>
            </a:r>
          </a:p>
          <a:p>
            <a:pPr marL="342900" indent="-342900" algn="l">
              <a:buFont typeface="Arial" panose="020B0604020202020204" pitchFamily="34" charset="0"/>
              <a:buChar char="•"/>
            </a:pPr>
            <a:r>
              <a:rPr lang="en-US" sz="3800" dirty="0">
                <a:solidFill>
                  <a:schemeClr val="tx1"/>
                </a:solidFill>
              </a:rPr>
              <a:t>Height (or length for children &lt;2 years)</a:t>
            </a:r>
          </a:p>
          <a:p>
            <a:pPr marL="342900" indent="-342900" algn="l">
              <a:buFont typeface="Arial" panose="020B0604020202020204" pitchFamily="34" charset="0"/>
              <a:buChar char="•"/>
            </a:pPr>
            <a:r>
              <a:rPr lang="en-US" sz="3800" dirty="0">
                <a:solidFill>
                  <a:schemeClr val="tx1"/>
                </a:solidFill>
              </a:rPr>
              <a:t>Weight</a:t>
            </a:r>
          </a:p>
          <a:p>
            <a:pPr marL="342900" indent="-342900" algn="l">
              <a:buFont typeface="Arial" panose="020B0604020202020204" pitchFamily="34" charset="0"/>
              <a:buChar char="•"/>
            </a:pPr>
            <a:r>
              <a:rPr lang="en-US" sz="3800" dirty="0">
                <a:solidFill>
                  <a:schemeClr val="tx1"/>
                </a:solidFill>
              </a:rPr>
              <a:t>Mid-upper arm circumference</a:t>
            </a:r>
          </a:p>
          <a:p>
            <a:pPr marL="342900" indent="-342900" algn="l">
              <a:buFont typeface="Arial" panose="020B0604020202020204" pitchFamily="34" charset="0"/>
              <a:buChar char="•"/>
            </a:pPr>
            <a:r>
              <a:rPr lang="en-US" sz="3800" dirty="0">
                <a:solidFill>
                  <a:schemeClr val="tx1"/>
                </a:solidFill>
              </a:rPr>
              <a:t>Waist circumference</a:t>
            </a:r>
          </a:p>
          <a:p>
            <a:pPr marL="342900" indent="-342900" algn="l">
              <a:buFont typeface="Arial" panose="020B0604020202020204" pitchFamily="34" charset="0"/>
              <a:buChar char="•"/>
            </a:pPr>
            <a:r>
              <a:rPr lang="en-US" sz="3800" dirty="0">
                <a:solidFill>
                  <a:schemeClr val="tx1"/>
                </a:solidFill>
              </a:rPr>
              <a:t>Skinfold thickness</a:t>
            </a:r>
          </a:p>
          <a:p>
            <a:pPr marL="342900" indent="-342900" algn="l">
              <a:buFont typeface="Arial" panose="020B0604020202020204" pitchFamily="34" charset="0"/>
              <a:buChar char="•"/>
            </a:pPr>
            <a:r>
              <a:rPr lang="en-US" sz="3800" dirty="0">
                <a:solidFill>
                  <a:schemeClr val="tx1"/>
                </a:solidFill>
              </a:rPr>
              <a:t>Body mass index (BMI)</a:t>
            </a:r>
          </a:p>
          <a:p>
            <a:pPr algn="l"/>
            <a:endParaRPr lang="en-US" sz="2800" dirty="0">
              <a:solidFill>
                <a:schemeClr val="tx1"/>
              </a:solidFill>
            </a:endParaRPr>
          </a:p>
          <a:p>
            <a:pPr algn="l"/>
            <a:r>
              <a:rPr lang="en-US" sz="3800" u="sng" dirty="0">
                <a:solidFill>
                  <a:schemeClr val="tx1"/>
                </a:solidFill>
              </a:rPr>
              <a:t>Why does it matter?</a:t>
            </a:r>
          </a:p>
          <a:p>
            <a:pPr marL="342900" indent="-342900" algn="l">
              <a:buFont typeface="Arial"/>
              <a:buChar char="•"/>
            </a:pPr>
            <a:r>
              <a:rPr lang="en-US" sz="3800" dirty="0">
                <a:solidFill>
                  <a:schemeClr val="tx1"/>
                </a:solidFill>
              </a:rPr>
              <a:t>Anthropometric measures are sensitive to nutritional intakes</a:t>
            </a:r>
          </a:p>
          <a:p>
            <a:pPr marL="342900" indent="-342900" algn="l">
              <a:buFont typeface="Arial"/>
              <a:buChar char="•"/>
            </a:pPr>
            <a:r>
              <a:rPr lang="en-US" sz="3800" dirty="0">
                <a:solidFill>
                  <a:schemeClr val="tx1"/>
                </a:solidFill>
              </a:rPr>
              <a:t>Associations between anthropometric measures and morbidity/mortality</a:t>
            </a:r>
          </a:p>
          <a:p>
            <a:pPr marL="342900" indent="-342900" algn="l">
              <a:buFont typeface="Arial" panose="020B0604020202020204" pitchFamily="34" charset="0"/>
              <a:buChar char="•"/>
            </a:pPr>
            <a:r>
              <a:rPr lang="en-US" sz="3800" dirty="0">
                <a:solidFill>
                  <a:schemeClr val="tx1"/>
                </a:solidFill>
              </a:rPr>
              <a:t>Evaluates both over and undernutrition</a:t>
            </a:r>
          </a:p>
        </p:txBody>
      </p:sp>
      <p:sp>
        <p:nvSpPr>
          <p:cNvPr id="17" name="TextBox 16"/>
          <p:cNvSpPr txBox="1"/>
          <p:nvPr/>
        </p:nvSpPr>
        <p:spPr>
          <a:xfrm>
            <a:off x="7346205" y="5634805"/>
            <a:ext cx="3142399" cy="307777"/>
          </a:xfrm>
          <a:prstGeom prst="rect">
            <a:avLst/>
          </a:prstGeom>
          <a:noFill/>
        </p:spPr>
        <p:txBody>
          <a:bodyPr wrap="none" rtlCol="0">
            <a:spAutoFit/>
          </a:bodyPr>
          <a:lstStyle/>
          <a:p>
            <a:pPr algn="r"/>
            <a:r>
              <a:rPr lang="en-US" sz="1400" dirty="0">
                <a:cs typeface="Calibri"/>
              </a:rPr>
              <a:t>Citations: de </a:t>
            </a:r>
            <a:r>
              <a:rPr lang="en-US" sz="1400" dirty="0" err="1">
                <a:cs typeface="Calibri"/>
              </a:rPr>
              <a:t>Onis</a:t>
            </a:r>
            <a:r>
              <a:rPr lang="en-US" sz="1400" dirty="0">
                <a:cs typeface="Calibri"/>
              </a:rPr>
              <a:t> 2006, Picture : UNICEF</a:t>
            </a:r>
            <a:endParaRPr lang="en-US" sz="1400" i="1" dirty="0">
              <a:cs typeface="Calibri"/>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1548063"/>
            <a:ext cx="5642811" cy="3761874"/>
          </a:xfrm>
          <a:prstGeom prst="rect">
            <a:avLst/>
          </a:prstGeom>
        </p:spPr>
      </p:pic>
      <p:sp>
        <p:nvSpPr>
          <p:cNvPr id="3" name="Slide Number Placeholder 2"/>
          <p:cNvSpPr>
            <a:spLocks noGrp="1"/>
          </p:cNvSpPr>
          <p:nvPr>
            <p:ph type="sldNum" sz="quarter" idx="12"/>
          </p:nvPr>
        </p:nvSpPr>
        <p:spPr/>
        <p:txBody>
          <a:bodyPr/>
          <a:lstStyle/>
          <a:p>
            <a:fld id="{29F812CC-7A82-47D3-B045-D4D193E898C2}" type="slidenum">
              <a:rPr lang="en-US" smtClean="0"/>
              <a:t>15</a:t>
            </a:fld>
            <a:endParaRPr lang="en-US"/>
          </a:p>
        </p:txBody>
      </p:sp>
    </p:spTree>
    <p:extLst>
      <p:ext uri="{BB962C8B-B14F-4D97-AF65-F5344CB8AC3E}">
        <p14:creationId xmlns:p14="http://schemas.microsoft.com/office/powerpoint/2010/main" val="311518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855918" y="248631"/>
            <a:ext cx="8354882" cy="535531"/>
          </a:xfrm>
          <a:prstGeom prst="rect">
            <a:avLst/>
          </a:prstGeom>
          <a:noFill/>
        </p:spPr>
        <p:txBody>
          <a:bodyPr wrap="square" rtlCol="0">
            <a:spAutoFit/>
          </a:bodyPr>
          <a:lstStyle/>
          <a:p>
            <a:pPr algn="ctr">
              <a:lnSpc>
                <a:spcPct val="90000"/>
              </a:lnSpc>
              <a:spcBef>
                <a:spcPct val="0"/>
              </a:spcBef>
              <a:spcAft>
                <a:spcPts val="600"/>
              </a:spcAft>
            </a:pPr>
            <a:r>
              <a:rPr lang="en-US" sz="3200" b="1" dirty="0">
                <a:solidFill>
                  <a:srgbClr val="C00000"/>
                </a:solidFill>
                <a:latin typeface="+mj-lt"/>
                <a:ea typeface="+mj-ea"/>
                <a:cs typeface="+mj-cs"/>
              </a:rPr>
              <a:t>Anthropometry</a:t>
            </a:r>
          </a:p>
        </p:txBody>
      </p:sp>
      <p:sp>
        <p:nvSpPr>
          <p:cNvPr id="13" name="Content Placeholder 2"/>
          <p:cNvSpPr txBox="1">
            <a:spLocks/>
          </p:cNvSpPr>
          <p:nvPr/>
        </p:nvSpPr>
        <p:spPr>
          <a:xfrm>
            <a:off x="1981200" y="1279017"/>
            <a:ext cx="8229600" cy="2301126"/>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endParaRPr lang="en-US" sz="2400" dirty="0">
              <a:solidFill>
                <a:schemeClr val="tx1"/>
              </a:solidFill>
            </a:endParaRPr>
          </a:p>
        </p:txBody>
      </p:sp>
      <p:sp>
        <p:nvSpPr>
          <p:cNvPr id="17" name="TextBox 16"/>
          <p:cNvSpPr txBox="1"/>
          <p:nvPr/>
        </p:nvSpPr>
        <p:spPr>
          <a:xfrm>
            <a:off x="7537986" y="6385158"/>
            <a:ext cx="2672815" cy="307777"/>
          </a:xfrm>
          <a:prstGeom prst="rect">
            <a:avLst/>
          </a:prstGeom>
          <a:noFill/>
        </p:spPr>
        <p:txBody>
          <a:bodyPr wrap="none" rtlCol="0">
            <a:spAutoFit/>
          </a:bodyPr>
          <a:lstStyle/>
          <a:p>
            <a:pPr algn="r"/>
            <a:r>
              <a:rPr lang="en-US" sz="1400" dirty="0">
                <a:cs typeface="Calibri"/>
              </a:rPr>
              <a:t>Citations: Merriam-Webster 2016</a:t>
            </a:r>
            <a:endParaRPr lang="en-US" sz="1400" i="1" dirty="0">
              <a:cs typeface="Calibri"/>
            </a:endParaRPr>
          </a:p>
        </p:txBody>
      </p:sp>
      <p:graphicFrame>
        <p:nvGraphicFramePr>
          <p:cNvPr id="4" name="Table 3"/>
          <p:cNvGraphicFramePr>
            <a:graphicFrameLocks noGrp="1"/>
          </p:cNvGraphicFramePr>
          <p:nvPr/>
        </p:nvGraphicFramePr>
        <p:xfrm>
          <a:off x="1483774" y="1001852"/>
          <a:ext cx="3851118" cy="4546982"/>
        </p:xfrm>
        <a:graphic>
          <a:graphicData uri="http://schemas.openxmlformats.org/drawingml/2006/table">
            <a:tbl>
              <a:tblPr firstRow="1" bandRow="1">
                <a:tableStyleId>{2D5ABB26-0587-4C30-8999-92F81FD0307C}</a:tableStyleId>
              </a:tblPr>
              <a:tblGrid>
                <a:gridCol w="3518097">
                  <a:extLst>
                    <a:ext uri="{9D8B030D-6E8A-4147-A177-3AD203B41FA5}">
                      <a16:colId xmlns:a16="http://schemas.microsoft.com/office/drawing/2014/main" val="20000"/>
                    </a:ext>
                  </a:extLst>
                </a:gridCol>
                <a:gridCol w="333021">
                  <a:extLst>
                    <a:ext uri="{9D8B030D-6E8A-4147-A177-3AD203B41FA5}">
                      <a16:colId xmlns:a16="http://schemas.microsoft.com/office/drawing/2014/main" val="20001"/>
                    </a:ext>
                  </a:extLst>
                </a:gridCol>
              </a:tblGrid>
              <a:tr h="493142">
                <a:tc>
                  <a:txBody>
                    <a:bodyPr/>
                    <a:lstStyle/>
                    <a:p>
                      <a:pPr algn="ctr"/>
                      <a:r>
                        <a:rPr lang="en-US" sz="1800" dirty="0"/>
                        <a:t>Strengths</a:t>
                      </a:r>
                    </a:p>
                  </a:txBody>
                  <a:tcPr>
                    <a:lnR>
                      <a:noFill/>
                    </a:lnR>
                    <a:lnB w="12700" cap="flat" cmpd="sng" algn="ctr">
                      <a:solidFill>
                        <a:scrgbClr r="0" g="0" b="0"/>
                      </a:solidFill>
                      <a:prstDash val="solid"/>
                      <a:round/>
                      <a:headEnd type="none" w="med" len="med"/>
                      <a:tailEnd type="none" w="med" len="med"/>
                    </a:lnB>
                  </a:tcPr>
                </a:tc>
                <a:tc>
                  <a:txBody>
                    <a:bodyPr/>
                    <a:lstStyle/>
                    <a:p>
                      <a:pPr algn="ctr"/>
                      <a:endParaRPr lang="en-US" sz="1800" dirty="0"/>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937899">
                <a:tc>
                  <a:txBody>
                    <a:bodyPr/>
                    <a:lstStyle/>
                    <a:p>
                      <a:pPr marL="285750" indent="-285750">
                        <a:buFont typeface="Arial"/>
                        <a:buChar char="•"/>
                      </a:pPr>
                      <a:r>
                        <a:rPr lang="en-US" sz="2000" dirty="0"/>
                        <a:t>Weight and height are commonly measured</a:t>
                      </a:r>
                      <a:r>
                        <a:rPr lang="en-US" sz="2000" baseline="0" dirty="0"/>
                        <a:t> </a:t>
                      </a:r>
                    </a:p>
                    <a:p>
                      <a:pPr marL="742950" lvl="1" indent="-285750">
                        <a:buFont typeface="Arial"/>
                        <a:buChar char="•"/>
                      </a:pPr>
                      <a:r>
                        <a:rPr lang="en-US" sz="2000" baseline="0" dirty="0"/>
                        <a:t>show influence of diet in the past on growth</a:t>
                      </a:r>
                      <a:endParaRPr lang="en-US" sz="2000" dirty="0"/>
                    </a:p>
                    <a:p>
                      <a:pPr marL="285750" indent="-285750">
                        <a:buFont typeface="Arial"/>
                        <a:buChar char="•"/>
                      </a:pPr>
                      <a:r>
                        <a:rPr lang="en-US" sz="2000" dirty="0"/>
                        <a:t>Measurements are simple, quick and inexpensive.</a:t>
                      </a:r>
                    </a:p>
                    <a:p>
                      <a:pPr marL="285750" indent="-285750">
                        <a:buFont typeface="Arial"/>
                        <a:buChar char="•"/>
                      </a:pPr>
                      <a:r>
                        <a:rPr lang="en-US" sz="2000" dirty="0"/>
                        <a:t>Non-invasive</a:t>
                      </a:r>
                    </a:p>
                    <a:p>
                      <a:pPr marL="285750" indent="-285750">
                        <a:buFont typeface="Arial"/>
                        <a:buChar char="•"/>
                      </a:pPr>
                      <a:r>
                        <a:rPr lang="en-US" sz="2000" dirty="0"/>
                        <a:t>Can be </a:t>
                      </a:r>
                      <a:r>
                        <a:rPr lang="en-US" sz="2000" baseline="0" dirty="0"/>
                        <a:t>used to define common nutritional conditions </a:t>
                      </a:r>
                    </a:p>
                    <a:p>
                      <a:pPr marL="742950" lvl="1" indent="-285750">
                        <a:buFont typeface="Arial"/>
                        <a:buChar char="•"/>
                      </a:pPr>
                      <a:r>
                        <a:rPr lang="en-US" sz="2000" baseline="0" dirty="0"/>
                        <a:t>e.g. BMI correlated with fat mass, thus overweight/obesity</a:t>
                      </a:r>
                      <a:endParaRPr lang="en-US" sz="2000" dirty="0"/>
                    </a:p>
                  </a:txBody>
                  <a:tcPr>
                    <a:lnR>
                      <a:noFill/>
                    </a:lnR>
                    <a:lnT w="12700" cap="flat" cmpd="sng" algn="ctr">
                      <a:solidFill>
                        <a:scrgbClr r="0" g="0" b="0"/>
                      </a:solidFill>
                      <a:prstDash val="solid"/>
                      <a:round/>
                      <a:headEnd type="none" w="med" len="med"/>
                      <a:tailEnd type="none" w="med" len="med"/>
                    </a:lnT>
                  </a:tcPr>
                </a:tc>
                <a:tc>
                  <a:txBody>
                    <a:bodyPr/>
                    <a:lstStyle/>
                    <a:p>
                      <a:pPr marL="0" indent="0">
                        <a:buFont typeface="Arial"/>
                        <a:buNone/>
                      </a:pPr>
                      <a:endParaRPr lang="en-US" sz="1800" dirty="0"/>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4025754"/>
            <a:ext cx="3998495" cy="2092546"/>
          </a:xfrm>
          <a:prstGeom prst="rect">
            <a:avLst/>
          </a:prstGeom>
        </p:spPr>
      </p:pic>
      <p:sp>
        <p:nvSpPr>
          <p:cNvPr id="3" name="Slide Number Placeholder 2"/>
          <p:cNvSpPr>
            <a:spLocks noGrp="1"/>
          </p:cNvSpPr>
          <p:nvPr>
            <p:ph type="sldNum" sz="quarter" idx="12"/>
          </p:nvPr>
        </p:nvSpPr>
        <p:spPr/>
        <p:txBody>
          <a:bodyPr/>
          <a:lstStyle/>
          <a:p>
            <a:fld id="{29F812CC-7A82-47D3-B045-D4D193E898C2}" type="slidenum">
              <a:rPr lang="en-US" smtClean="0"/>
              <a:t>16</a:t>
            </a:fld>
            <a:endParaRPr lang="en-US"/>
          </a:p>
        </p:txBody>
      </p:sp>
      <p:graphicFrame>
        <p:nvGraphicFramePr>
          <p:cNvPr id="5" name="Table 4">
            <a:extLst>
              <a:ext uri="{FF2B5EF4-FFF2-40B4-BE49-F238E27FC236}">
                <a16:creationId xmlns:a16="http://schemas.microsoft.com/office/drawing/2014/main" id="{ED4C24E4-EC56-07ED-1BB9-80AF80BA5614}"/>
              </a:ext>
            </a:extLst>
          </p:cNvPr>
          <p:cNvGraphicFramePr>
            <a:graphicFrameLocks noGrp="1"/>
          </p:cNvGraphicFramePr>
          <p:nvPr/>
        </p:nvGraphicFramePr>
        <p:xfrm>
          <a:off x="5832317" y="997058"/>
          <a:ext cx="4262177" cy="4431041"/>
        </p:xfrm>
        <a:graphic>
          <a:graphicData uri="http://schemas.openxmlformats.org/drawingml/2006/table">
            <a:tbl>
              <a:tblPr firstRow="1" bandRow="1">
                <a:tableStyleId>{2D5ABB26-0587-4C30-8999-92F81FD0307C}</a:tableStyleId>
              </a:tblPr>
              <a:tblGrid>
                <a:gridCol w="368842">
                  <a:extLst>
                    <a:ext uri="{9D8B030D-6E8A-4147-A177-3AD203B41FA5}">
                      <a16:colId xmlns:a16="http://schemas.microsoft.com/office/drawing/2014/main" val="20001"/>
                    </a:ext>
                  </a:extLst>
                </a:gridCol>
                <a:gridCol w="3893335">
                  <a:extLst>
                    <a:ext uri="{9D8B030D-6E8A-4147-A177-3AD203B41FA5}">
                      <a16:colId xmlns:a16="http://schemas.microsoft.com/office/drawing/2014/main" val="20002"/>
                    </a:ext>
                  </a:extLst>
                </a:gridCol>
              </a:tblGrid>
              <a:tr h="493142">
                <a:tc>
                  <a:txBody>
                    <a:bodyPr/>
                    <a:lstStyle/>
                    <a:p>
                      <a:pPr algn="ctr"/>
                      <a:endParaRPr lang="en-US" sz="1800" dirty="0"/>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t>Weaknesses</a:t>
                      </a:r>
                    </a:p>
                  </a:txBody>
                  <a:tcPr>
                    <a:lnL>
                      <a:noFill/>
                    </a:lnL>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937899">
                <a:tc>
                  <a:txBody>
                    <a:bodyPr/>
                    <a:lstStyle/>
                    <a:p>
                      <a:pPr marL="0" indent="0">
                        <a:buFont typeface="Arial"/>
                        <a:buNone/>
                      </a:pPr>
                      <a:endParaRPr lang="en-US" sz="1800" dirty="0"/>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a:buChar char="•"/>
                      </a:pPr>
                      <a:r>
                        <a:rPr lang="en-US" sz="2000" dirty="0"/>
                        <a:t>Some measurements may require additional training.</a:t>
                      </a:r>
                    </a:p>
                    <a:p>
                      <a:pPr marL="285750" indent="-285750">
                        <a:buFont typeface="Arial"/>
                        <a:buChar char="•"/>
                      </a:pPr>
                      <a:r>
                        <a:rPr lang="en-US" sz="2000" dirty="0"/>
                        <a:t>Anthropometric</a:t>
                      </a:r>
                      <a:r>
                        <a:rPr lang="en-US" sz="2000" baseline="0" dirty="0"/>
                        <a:t> m</a:t>
                      </a:r>
                      <a:r>
                        <a:rPr lang="en-US" sz="2000" dirty="0"/>
                        <a:t>easurements are not</a:t>
                      </a:r>
                      <a:r>
                        <a:rPr lang="en-US" sz="2000" baseline="0" dirty="0"/>
                        <a:t> sensitive to nutrition alone.</a:t>
                      </a:r>
                    </a:p>
                    <a:p>
                      <a:pPr marL="742950" lvl="1" indent="-285750">
                        <a:buFont typeface="Arial"/>
                        <a:buChar char="•"/>
                      </a:pPr>
                      <a:r>
                        <a:rPr lang="en-US" sz="2000" baseline="0" dirty="0"/>
                        <a:t> e.g. BMI may change with age, cant distinguish fat mass and muscle mass</a:t>
                      </a:r>
                    </a:p>
                  </a:txBody>
                  <a:tcPr>
                    <a:lnL>
                      <a:noFill/>
                    </a:lnL>
                    <a:lnT w="12700" cap="flat" cmpd="sng" algn="ctr">
                      <a:solidFill>
                        <a:scrgbClr r="0" g="0" b="0"/>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205992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38032"/>
          </a:xfrm>
        </p:spPr>
        <p:txBody>
          <a:bodyPr>
            <a:normAutofit/>
          </a:bodyPr>
          <a:lstStyle/>
          <a:p>
            <a:pPr algn="ctr">
              <a:spcAft>
                <a:spcPts val="600"/>
              </a:spcAft>
            </a:pPr>
            <a:r>
              <a:rPr lang="en-US" sz="3200" b="1" dirty="0">
                <a:solidFill>
                  <a:srgbClr val="C00000"/>
                </a:solidFill>
              </a:rPr>
              <a:t>Measuring child growth</a:t>
            </a:r>
          </a:p>
        </p:txBody>
      </p:sp>
      <p:pic>
        <p:nvPicPr>
          <p:cNvPr id="6" name="Content Placeholder 3"/>
          <p:cNvPicPr>
            <a:picLocks noGrp="1" noChangeAspect="1"/>
          </p:cNvPicPr>
          <p:nvPr>
            <p:ph idx="1"/>
          </p:nvPr>
        </p:nvPicPr>
        <p:blipFill>
          <a:blip r:embed="rId2"/>
          <a:stretch>
            <a:fillRect/>
          </a:stretch>
        </p:blipFill>
        <p:spPr>
          <a:xfrm>
            <a:off x="5359435" y="1607752"/>
            <a:ext cx="6502329" cy="3150613"/>
          </a:xfrm>
          <a:prstGeom prst="rect">
            <a:avLst/>
          </a:prstGeom>
        </p:spPr>
      </p:pic>
      <p:sp>
        <p:nvSpPr>
          <p:cNvPr id="7" name="TextBox 6"/>
          <p:cNvSpPr txBox="1"/>
          <p:nvPr/>
        </p:nvSpPr>
        <p:spPr>
          <a:xfrm>
            <a:off x="7911092" y="6025894"/>
            <a:ext cx="2375908" cy="307777"/>
          </a:xfrm>
          <a:prstGeom prst="rect">
            <a:avLst/>
          </a:prstGeom>
          <a:noFill/>
        </p:spPr>
        <p:txBody>
          <a:bodyPr wrap="none" rtlCol="0">
            <a:spAutoFit/>
          </a:bodyPr>
          <a:lstStyle/>
          <a:p>
            <a:pPr algn="r"/>
            <a:r>
              <a:rPr lang="en-US" sz="1400" dirty="0">
                <a:latin typeface="Calibri"/>
                <a:cs typeface="Calibri"/>
              </a:rPr>
              <a:t>Citations: WHO, UNICEF 2020 </a:t>
            </a:r>
            <a:endParaRPr lang="en-US" sz="1400" i="1" dirty="0">
              <a:latin typeface="Calibri"/>
              <a:cs typeface="Calibri"/>
            </a:endParaRPr>
          </a:p>
        </p:txBody>
      </p:sp>
      <p:sp>
        <p:nvSpPr>
          <p:cNvPr id="10" name="Slide Number Placeholder 9"/>
          <p:cNvSpPr>
            <a:spLocks noGrp="1"/>
          </p:cNvSpPr>
          <p:nvPr>
            <p:ph type="sldNum" sz="quarter" idx="12"/>
          </p:nvPr>
        </p:nvSpPr>
        <p:spPr/>
        <p:txBody>
          <a:bodyPr/>
          <a:lstStyle/>
          <a:p>
            <a:fld id="{29F812CC-7A82-47D3-B045-D4D193E898C2}" type="slidenum">
              <a:rPr lang="en-US" smtClean="0"/>
              <a:t>17</a:t>
            </a:fld>
            <a:endParaRPr lang="en-US"/>
          </a:p>
        </p:txBody>
      </p:sp>
      <p:sp>
        <p:nvSpPr>
          <p:cNvPr id="3" name="TextBox 2">
            <a:extLst>
              <a:ext uri="{FF2B5EF4-FFF2-40B4-BE49-F238E27FC236}">
                <a16:creationId xmlns:a16="http://schemas.microsoft.com/office/drawing/2014/main" id="{3CC1304C-2014-E5D5-8391-F2FBCA39841D}"/>
              </a:ext>
            </a:extLst>
          </p:cNvPr>
          <p:cNvSpPr txBox="1"/>
          <p:nvPr/>
        </p:nvSpPr>
        <p:spPr>
          <a:xfrm>
            <a:off x="664028" y="5162959"/>
            <a:ext cx="10863943" cy="923330"/>
          </a:xfrm>
          <a:prstGeom prst="rect">
            <a:avLst/>
          </a:prstGeom>
          <a:noFill/>
        </p:spPr>
        <p:txBody>
          <a:bodyPr wrap="square" rtlCol="0">
            <a:spAutoFit/>
          </a:bodyPr>
          <a:lstStyle/>
          <a:p>
            <a:r>
              <a:rPr lang="en-US" dirty="0"/>
              <a:t>WHO </a:t>
            </a:r>
            <a:r>
              <a:rPr lang="en-US" dirty="0" err="1"/>
              <a:t>Multicentre</a:t>
            </a:r>
            <a:r>
              <a:rPr lang="en-US" dirty="0"/>
              <a:t> Growth Reference Study (MGRS) was undertaken 1997 – 2003</a:t>
            </a:r>
          </a:p>
          <a:p>
            <a:r>
              <a:rPr lang="en-US" dirty="0"/>
              <a:t>WHO growth standards from 2006: </a:t>
            </a:r>
            <a:r>
              <a:rPr lang="en-US" dirty="0">
                <a:effectLst/>
                <a:latin typeface="Times New Roman" panose="02020603050405020304" pitchFamily="18" charset="0"/>
              </a:rPr>
              <a:t>Davis, </a:t>
            </a:r>
            <a:r>
              <a:rPr lang="en-US" b="1" dirty="0">
                <a:effectLst/>
                <a:latin typeface="Times New Roman" panose="02020603050405020304" pitchFamily="18" charset="0"/>
              </a:rPr>
              <a:t>USA</a:t>
            </a:r>
            <a:r>
              <a:rPr lang="en-US" dirty="0">
                <a:effectLst/>
                <a:latin typeface="Times New Roman" panose="02020603050405020304" pitchFamily="18" charset="0"/>
              </a:rPr>
              <a:t>; Muscat, </a:t>
            </a:r>
            <a:r>
              <a:rPr lang="en-US" b="1" dirty="0">
                <a:effectLst/>
                <a:latin typeface="Times New Roman" panose="02020603050405020304" pitchFamily="18" charset="0"/>
              </a:rPr>
              <a:t>Oman</a:t>
            </a:r>
            <a:r>
              <a:rPr lang="en-US" dirty="0">
                <a:effectLst/>
                <a:latin typeface="Times New Roman" panose="02020603050405020304" pitchFamily="18" charset="0"/>
              </a:rPr>
              <a:t>; Oslo, </a:t>
            </a:r>
            <a:r>
              <a:rPr lang="en-US" b="1" dirty="0">
                <a:effectLst/>
                <a:latin typeface="Times New Roman" panose="02020603050405020304" pitchFamily="18" charset="0"/>
              </a:rPr>
              <a:t>Norway</a:t>
            </a:r>
            <a:r>
              <a:rPr lang="en-US" dirty="0">
                <a:effectLst/>
                <a:latin typeface="Times New Roman" panose="02020603050405020304" pitchFamily="18" charset="0"/>
              </a:rPr>
              <a:t>; and Pelotas, </a:t>
            </a:r>
            <a:r>
              <a:rPr lang="en-US" b="1" dirty="0">
                <a:effectLst/>
                <a:latin typeface="Times New Roman" panose="02020603050405020304" pitchFamily="18" charset="0"/>
              </a:rPr>
              <a:t>Brazil</a:t>
            </a:r>
            <a:r>
              <a:rPr lang="en-US" dirty="0">
                <a:effectLst/>
                <a:latin typeface="Times New Roman" panose="02020603050405020304" pitchFamily="18" charset="0"/>
              </a:rPr>
              <a:t>; Accra, </a:t>
            </a:r>
            <a:r>
              <a:rPr lang="en-US" b="1" dirty="0">
                <a:effectLst/>
                <a:latin typeface="Times New Roman" panose="02020603050405020304" pitchFamily="18" charset="0"/>
              </a:rPr>
              <a:t>Ghana</a:t>
            </a:r>
            <a:r>
              <a:rPr lang="en-US" dirty="0">
                <a:effectLst/>
                <a:latin typeface="Times New Roman" panose="02020603050405020304" pitchFamily="18" charset="0"/>
              </a:rPr>
              <a:t> and South Delhi, </a:t>
            </a:r>
            <a:r>
              <a:rPr lang="en-US" b="1" dirty="0">
                <a:effectLst/>
                <a:latin typeface="Times New Roman" panose="02020603050405020304" pitchFamily="18" charset="0"/>
              </a:rPr>
              <a:t>India</a:t>
            </a:r>
            <a:endParaRPr lang="en-US" b="1" dirty="0"/>
          </a:p>
        </p:txBody>
      </p:sp>
      <p:pic>
        <p:nvPicPr>
          <p:cNvPr id="8" name="Picture 7">
            <a:extLst>
              <a:ext uri="{FF2B5EF4-FFF2-40B4-BE49-F238E27FC236}">
                <a16:creationId xmlns:a16="http://schemas.microsoft.com/office/drawing/2014/main" id="{FA6AA882-1181-42BD-57A1-74808F7A6261}"/>
              </a:ext>
            </a:extLst>
          </p:cNvPr>
          <p:cNvPicPr>
            <a:picLocks noChangeAspect="1"/>
          </p:cNvPicPr>
          <p:nvPr/>
        </p:nvPicPr>
        <p:blipFill>
          <a:blip r:embed="rId3"/>
          <a:stretch>
            <a:fillRect/>
          </a:stretch>
        </p:blipFill>
        <p:spPr>
          <a:xfrm>
            <a:off x="239187" y="1630431"/>
            <a:ext cx="5120248" cy="3150613"/>
          </a:xfrm>
          <a:prstGeom prst="rect">
            <a:avLst/>
          </a:prstGeom>
        </p:spPr>
      </p:pic>
    </p:spTree>
    <p:extLst>
      <p:ext uri="{BB962C8B-B14F-4D97-AF65-F5344CB8AC3E}">
        <p14:creationId xmlns:p14="http://schemas.microsoft.com/office/powerpoint/2010/main" val="2924415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A18FE-3439-D31C-9936-6A3F2AB41510}"/>
              </a:ext>
            </a:extLst>
          </p:cNvPr>
          <p:cNvSpPr>
            <a:spLocks noGrp="1"/>
          </p:cNvSpPr>
          <p:nvPr>
            <p:ph type="title"/>
          </p:nvPr>
        </p:nvSpPr>
        <p:spPr/>
        <p:txBody>
          <a:bodyPr/>
          <a:lstStyle/>
          <a:p>
            <a:pPr algn="ctr">
              <a:spcAft>
                <a:spcPts val="600"/>
              </a:spcAft>
            </a:pPr>
            <a:r>
              <a:rPr lang="en-US" sz="3200" b="1" dirty="0">
                <a:solidFill>
                  <a:srgbClr val="C00000"/>
                </a:solidFill>
              </a:rPr>
              <a:t>Z scores for anthropometry</a:t>
            </a:r>
          </a:p>
        </p:txBody>
      </p:sp>
      <p:pic>
        <p:nvPicPr>
          <p:cNvPr id="5" name="Content Placeholder 4">
            <a:extLst>
              <a:ext uri="{FF2B5EF4-FFF2-40B4-BE49-F238E27FC236}">
                <a16:creationId xmlns:a16="http://schemas.microsoft.com/office/drawing/2014/main" id="{AE45D8F9-0879-1436-20BC-928AB9D1D7DA}"/>
              </a:ext>
            </a:extLst>
          </p:cNvPr>
          <p:cNvPicPr>
            <a:picLocks noGrp="1" noChangeAspect="1"/>
          </p:cNvPicPr>
          <p:nvPr>
            <p:ph idx="1"/>
          </p:nvPr>
        </p:nvPicPr>
        <p:blipFill>
          <a:blip r:embed="rId2"/>
          <a:stretch>
            <a:fillRect/>
          </a:stretch>
        </p:blipFill>
        <p:spPr>
          <a:xfrm>
            <a:off x="2181225" y="1953419"/>
            <a:ext cx="7829550" cy="4095750"/>
          </a:xfrm>
        </p:spPr>
      </p:pic>
      <p:sp>
        <p:nvSpPr>
          <p:cNvPr id="6" name="Slide Number Placeholder 5">
            <a:extLst>
              <a:ext uri="{FF2B5EF4-FFF2-40B4-BE49-F238E27FC236}">
                <a16:creationId xmlns:a16="http://schemas.microsoft.com/office/drawing/2014/main" id="{F6B718FF-276A-0F83-BDD8-4164850A2204}"/>
              </a:ext>
            </a:extLst>
          </p:cNvPr>
          <p:cNvSpPr>
            <a:spLocks noGrp="1"/>
          </p:cNvSpPr>
          <p:nvPr>
            <p:ph type="sldNum" sz="quarter" idx="12"/>
          </p:nvPr>
        </p:nvSpPr>
        <p:spPr/>
        <p:txBody>
          <a:bodyPr/>
          <a:lstStyle/>
          <a:p>
            <a:fld id="{263BAECA-B8BF-4126-8C56-8A9C307431E0}" type="slidenum">
              <a:rPr lang="en-US" smtClean="0"/>
              <a:t>18</a:t>
            </a:fld>
            <a:endParaRPr lang="en-US"/>
          </a:p>
        </p:txBody>
      </p:sp>
    </p:spTree>
    <p:extLst>
      <p:ext uri="{BB962C8B-B14F-4D97-AF65-F5344CB8AC3E}">
        <p14:creationId xmlns:p14="http://schemas.microsoft.com/office/powerpoint/2010/main" val="33865219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a:off x="2534187"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855919" y="150051"/>
            <a:ext cx="9309386" cy="535531"/>
          </a:xfrm>
          <a:prstGeom prst="rect">
            <a:avLst/>
          </a:prstGeom>
          <a:noFill/>
        </p:spPr>
        <p:txBody>
          <a:bodyPr wrap="square" rtlCol="0">
            <a:spAutoFit/>
          </a:bodyPr>
          <a:lstStyle/>
          <a:p>
            <a:pPr algn="ctr">
              <a:lnSpc>
                <a:spcPct val="90000"/>
              </a:lnSpc>
              <a:spcBef>
                <a:spcPct val="0"/>
              </a:spcBef>
              <a:spcAft>
                <a:spcPts val="600"/>
              </a:spcAft>
            </a:pPr>
            <a:r>
              <a:rPr lang="en-US" sz="3200" b="1" dirty="0">
                <a:solidFill>
                  <a:srgbClr val="C00000"/>
                </a:solidFill>
                <a:latin typeface="+mj-lt"/>
                <a:ea typeface="+mj-ea"/>
                <a:cs typeface="+mj-cs"/>
              </a:rPr>
              <a:t>Stunting</a:t>
            </a:r>
          </a:p>
        </p:txBody>
      </p:sp>
      <p:pic>
        <p:nvPicPr>
          <p:cNvPr id="2" name="Picture 1"/>
          <p:cNvPicPr>
            <a:picLocks noChangeAspect="1"/>
          </p:cNvPicPr>
          <p:nvPr/>
        </p:nvPicPr>
        <p:blipFill>
          <a:blip r:embed="rId3"/>
          <a:stretch>
            <a:fillRect/>
          </a:stretch>
        </p:blipFill>
        <p:spPr>
          <a:xfrm>
            <a:off x="2608167" y="879521"/>
            <a:ext cx="6905469" cy="5256789"/>
          </a:xfrm>
          <a:prstGeom prst="rect">
            <a:avLst/>
          </a:prstGeom>
        </p:spPr>
      </p:pic>
      <p:sp>
        <p:nvSpPr>
          <p:cNvPr id="4" name="Slide Number Placeholder 3"/>
          <p:cNvSpPr>
            <a:spLocks noGrp="1"/>
          </p:cNvSpPr>
          <p:nvPr>
            <p:ph type="sldNum" sz="quarter" idx="12"/>
          </p:nvPr>
        </p:nvSpPr>
        <p:spPr/>
        <p:txBody>
          <a:bodyPr/>
          <a:lstStyle/>
          <a:p>
            <a:fld id="{29F812CC-7A82-47D3-B045-D4D193E898C2}" type="slidenum">
              <a:rPr lang="en-US" smtClean="0"/>
              <a:t>19</a:t>
            </a:fld>
            <a:endParaRPr lang="en-US"/>
          </a:p>
        </p:txBody>
      </p:sp>
    </p:spTree>
    <p:extLst>
      <p:ext uri="{BB962C8B-B14F-4D97-AF65-F5344CB8AC3E}">
        <p14:creationId xmlns:p14="http://schemas.microsoft.com/office/powerpoint/2010/main" val="2602542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ormAutofit/>
          </a:bodyPr>
          <a:lstStyle/>
          <a:p>
            <a:pPr algn="ctr">
              <a:lnSpc>
                <a:spcPct val="90000"/>
              </a:lnSpc>
            </a:pPr>
            <a:r>
              <a:rPr lang="en-US" sz="3200">
                <a:solidFill>
                  <a:srgbClr val="C00000"/>
                </a:solidFill>
                <a:latin typeface="+mj-lt"/>
                <a:ea typeface="+mj-ea"/>
                <a:cs typeface="+mj-cs"/>
              </a:rPr>
              <a:t>Outline of presentation</a:t>
            </a:r>
            <a:br>
              <a:rPr lang="en-US" sz="3400" b="1" spc="10"/>
            </a:br>
            <a:endParaRPr lang="en-US" sz="3400" b="1" dirty="0"/>
          </a:p>
        </p:txBody>
      </p:sp>
      <p:sp>
        <p:nvSpPr>
          <p:cNvPr id="4" name="Slide Number Placeholder 3"/>
          <p:cNvSpPr>
            <a:spLocks noGrp="1"/>
          </p:cNvSpPr>
          <p:nvPr>
            <p:ph type="sldNum" sz="quarter" idx="12"/>
          </p:nvPr>
        </p:nvSpPr>
        <p:spPr/>
        <p:txBody>
          <a:bodyPr vert="horz" lIns="91440" tIns="45720" rIns="91440" bIns="45720" rtlCol="0">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C082723-3C0E-495E-BD93-C7585DD7B184}" type="slidenum">
              <a:rPr kumimoji="0" lang="en-US" sz="900" b="0" i="0" u="none" strike="noStrike" kern="1200" cap="none" spc="0" normalizeH="0" baseline="0" noProof="0" smtClean="0">
                <a:ln>
                  <a:noFill/>
                </a:ln>
                <a:solidFill>
                  <a:srgbClr val="000000"/>
                </a:solidFill>
                <a:effectLst/>
                <a:uLnTx/>
                <a:uFillTx/>
                <a:latin typeface="Seaford"/>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a:t>
            </a:fld>
            <a:endParaRPr kumimoji="0" lang="en-US" sz="900" b="0" i="0" u="none" strike="noStrike" kern="1200" cap="none" spc="0" normalizeH="0" baseline="0" noProof="0">
              <a:ln>
                <a:noFill/>
              </a:ln>
              <a:solidFill>
                <a:srgbClr val="000000"/>
              </a:solidFill>
              <a:effectLst/>
              <a:uLnTx/>
              <a:uFillTx/>
              <a:latin typeface="Seaford"/>
              <a:ea typeface="+mn-ea"/>
              <a:cs typeface="+mn-cs"/>
            </a:endParaRPr>
          </a:p>
        </p:txBody>
      </p:sp>
      <p:graphicFrame>
        <p:nvGraphicFramePr>
          <p:cNvPr id="8" name="Content Placeholder 2">
            <a:extLst>
              <a:ext uri="{FF2B5EF4-FFF2-40B4-BE49-F238E27FC236}">
                <a16:creationId xmlns:a16="http://schemas.microsoft.com/office/drawing/2014/main" id="{91DF0506-E821-AC4F-B94B-DAF2157FBF3D}"/>
              </a:ext>
            </a:extLst>
          </p:cNvPr>
          <p:cNvGraphicFramePr/>
          <p:nvPr>
            <p:extLst>
              <p:ext uri="{D42A27DB-BD31-4B8C-83A1-F6EECF244321}">
                <p14:modId xmlns:p14="http://schemas.microsoft.com/office/powerpoint/2010/main" val="2104225825"/>
              </p:ext>
            </p:extLst>
          </p:nvPr>
        </p:nvGraphicFramePr>
        <p:xfrm>
          <a:off x="2238750" y="1338417"/>
          <a:ext cx="7676614" cy="40308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43579005"/>
      </p:ext>
    </p:extLst>
  </p:cSld>
  <p:clrMapOvr>
    <a:masterClrMapping/>
  </p:clrMapOvr>
  <mc:AlternateContent xmlns:mc="http://schemas.openxmlformats.org/markup-compatibility/2006" xmlns:p14="http://schemas.microsoft.com/office/powerpoint/2010/main">
    <mc:Choice Requires="p14">
      <p:transition spd="slow" p14:dur="2000" advTm="48731"/>
    </mc:Choice>
    <mc:Fallback xmlns="">
      <p:transition spd="slow" advTm="48731"/>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855919" y="150051"/>
            <a:ext cx="8282692" cy="535531"/>
          </a:xfrm>
          <a:prstGeom prst="rect">
            <a:avLst/>
          </a:prstGeom>
          <a:noFill/>
        </p:spPr>
        <p:txBody>
          <a:bodyPr wrap="square" rtlCol="0">
            <a:spAutoFit/>
          </a:bodyPr>
          <a:lstStyle/>
          <a:p>
            <a:pPr algn="ctr">
              <a:lnSpc>
                <a:spcPct val="90000"/>
              </a:lnSpc>
              <a:spcBef>
                <a:spcPct val="0"/>
              </a:spcBef>
              <a:spcAft>
                <a:spcPts val="600"/>
              </a:spcAft>
            </a:pPr>
            <a:r>
              <a:rPr lang="en-US" sz="3200" b="1" dirty="0">
                <a:solidFill>
                  <a:srgbClr val="C00000"/>
                </a:solidFill>
                <a:latin typeface="+mj-lt"/>
                <a:ea typeface="+mj-ea"/>
                <a:cs typeface="+mj-cs"/>
              </a:rPr>
              <a:t>Stunting</a:t>
            </a:r>
          </a:p>
        </p:txBody>
      </p:sp>
      <p:sp>
        <p:nvSpPr>
          <p:cNvPr id="13" name="Content Placeholder 2"/>
          <p:cNvSpPr txBox="1">
            <a:spLocks/>
          </p:cNvSpPr>
          <p:nvPr/>
        </p:nvSpPr>
        <p:spPr>
          <a:xfrm>
            <a:off x="793837" y="1047376"/>
            <a:ext cx="7214332" cy="4983733"/>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1800" b="1" dirty="0">
                <a:solidFill>
                  <a:schemeClr val="tx1"/>
                </a:solidFill>
              </a:rPr>
              <a:t>Definition: </a:t>
            </a:r>
            <a:r>
              <a:rPr lang="en-US" sz="1800" dirty="0">
                <a:solidFill>
                  <a:schemeClr val="tx1"/>
                </a:solidFill>
              </a:rPr>
              <a:t>Impaired linear growth in children due to chronic undernutrition.</a:t>
            </a:r>
          </a:p>
          <a:p>
            <a:pPr algn="l"/>
            <a:endParaRPr lang="en-US" sz="1800" dirty="0">
              <a:solidFill>
                <a:schemeClr val="tx1"/>
              </a:solidFill>
            </a:endParaRPr>
          </a:p>
          <a:p>
            <a:pPr algn="l"/>
            <a:r>
              <a:rPr lang="en-US" sz="1800" b="1" dirty="0">
                <a:solidFill>
                  <a:schemeClr val="tx1"/>
                </a:solidFill>
              </a:rPr>
              <a:t>Causes:</a:t>
            </a:r>
            <a:endParaRPr lang="en-US" sz="1800" dirty="0">
              <a:solidFill>
                <a:schemeClr val="tx1"/>
              </a:solidFill>
            </a:endParaRPr>
          </a:p>
          <a:p>
            <a:pPr marL="342900" indent="-342900" algn="l">
              <a:buFont typeface="Arial"/>
              <a:buChar char="•"/>
            </a:pPr>
            <a:r>
              <a:rPr lang="en-US" sz="1800" dirty="0">
                <a:solidFill>
                  <a:schemeClr val="tx1"/>
                </a:solidFill>
              </a:rPr>
              <a:t>Poor maternal diet and infection during gestation.</a:t>
            </a:r>
          </a:p>
          <a:p>
            <a:pPr marL="342900" indent="-342900" algn="l">
              <a:buFont typeface="Arial"/>
              <a:buChar char="•"/>
            </a:pPr>
            <a:r>
              <a:rPr lang="en-US" sz="1800" dirty="0">
                <a:solidFill>
                  <a:schemeClr val="tx1"/>
                </a:solidFill>
              </a:rPr>
              <a:t>Poor breastfeeding and complementary feeding practices.</a:t>
            </a:r>
          </a:p>
          <a:p>
            <a:pPr marL="342900" indent="-342900" algn="l">
              <a:buFont typeface="Arial"/>
              <a:buChar char="•"/>
            </a:pPr>
            <a:r>
              <a:rPr lang="en-US" sz="1800" dirty="0">
                <a:solidFill>
                  <a:schemeClr val="tx1"/>
                </a:solidFill>
              </a:rPr>
              <a:t>Repeated infection, and inadequate psychosocial stimulation</a:t>
            </a:r>
          </a:p>
          <a:p>
            <a:pPr marL="342900" indent="-342900" algn="l">
              <a:buFont typeface="Arial"/>
              <a:buChar char="•"/>
            </a:pPr>
            <a:r>
              <a:rPr lang="en-US" sz="1800" dirty="0">
                <a:solidFill>
                  <a:schemeClr val="tx1"/>
                </a:solidFill>
              </a:rPr>
              <a:t>Poor water, hygiene and sanitation practices</a:t>
            </a:r>
          </a:p>
          <a:p>
            <a:pPr marL="342900" indent="-342900" algn="l">
              <a:buFont typeface="Arial"/>
              <a:buChar char="•"/>
            </a:pPr>
            <a:endParaRPr lang="en-US" sz="1800" dirty="0">
              <a:solidFill>
                <a:schemeClr val="tx1"/>
              </a:solidFill>
            </a:endParaRPr>
          </a:p>
          <a:p>
            <a:pPr algn="l"/>
            <a:r>
              <a:rPr lang="en-US" sz="1800" b="1" dirty="0">
                <a:solidFill>
                  <a:schemeClr val="tx1"/>
                </a:solidFill>
              </a:rPr>
              <a:t>Consequences: </a:t>
            </a:r>
          </a:p>
          <a:p>
            <a:pPr marL="342900" indent="-342900" algn="l">
              <a:buFont typeface="Arial"/>
              <a:buChar char="•"/>
            </a:pPr>
            <a:r>
              <a:rPr lang="en-US" sz="1800" dirty="0">
                <a:solidFill>
                  <a:schemeClr val="tx1"/>
                </a:solidFill>
              </a:rPr>
              <a:t>Increased morbidity and mortality - infections eg pneumonia, </a:t>
            </a:r>
            <a:r>
              <a:rPr lang="en-US" sz="1800" dirty="0" err="1">
                <a:solidFill>
                  <a:schemeClr val="tx1"/>
                </a:solidFill>
              </a:rPr>
              <a:t>diarrhoea</a:t>
            </a:r>
            <a:endParaRPr lang="en-US" sz="1800" dirty="0">
              <a:solidFill>
                <a:schemeClr val="tx1"/>
              </a:solidFill>
            </a:endParaRPr>
          </a:p>
          <a:p>
            <a:pPr marL="342900" indent="-342900" algn="l">
              <a:buFont typeface="Arial"/>
              <a:buChar char="•"/>
            </a:pPr>
            <a:r>
              <a:rPr lang="en-US" sz="1800" dirty="0">
                <a:solidFill>
                  <a:schemeClr val="tx1"/>
                </a:solidFill>
              </a:rPr>
              <a:t>Poor cognitive and physical development, low educational performance</a:t>
            </a:r>
          </a:p>
          <a:p>
            <a:pPr marL="342900" indent="-342900" algn="l">
              <a:buFont typeface="Arial"/>
              <a:buChar char="•"/>
            </a:pPr>
            <a:r>
              <a:rPr lang="en-US" sz="1800" dirty="0">
                <a:solidFill>
                  <a:schemeClr val="tx1"/>
                </a:solidFill>
              </a:rPr>
              <a:t>Low adult wages, lost productivity </a:t>
            </a:r>
          </a:p>
          <a:p>
            <a:pPr marL="342900" indent="-342900" algn="l">
              <a:buFont typeface="Arial"/>
              <a:buChar char="•"/>
            </a:pPr>
            <a:r>
              <a:rPr lang="en-US" sz="1800" dirty="0">
                <a:solidFill>
                  <a:schemeClr val="tx1"/>
                </a:solidFill>
              </a:rPr>
              <a:t>Increased risk of overweight/obesity later in childhood</a:t>
            </a:r>
          </a:p>
          <a:p>
            <a:pPr marL="342900" indent="-342900" algn="l">
              <a:buFont typeface="Arial"/>
              <a:buChar char="•"/>
            </a:pPr>
            <a:r>
              <a:rPr lang="en-US" sz="1800" dirty="0">
                <a:solidFill>
                  <a:schemeClr val="tx1"/>
                </a:solidFill>
              </a:rPr>
              <a:t>Increased risk of nutrition-related chronic diseases in adult life</a:t>
            </a:r>
          </a:p>
        </p:txBody>
      </p:sp>
      <p:sp>
        <p:nvSpPr>
          <p:cNvPr id="14" name="TextBox 13"/>
          <p:cNvSpPr txBox="1"/>
          <p:nvPr/>
        </p:nvSpPr>
        <p:spPr>
          <a:xfrm>
            <a:off x="7467407" y="5723332"/>
            <a:ext cx="2828468" cy="307777"/>
          </a:xfrm>
          <a:prstGeom prst="rect">
            <a:avLst/>
          </a:prstGeom>
          <a:noFill/>
        </p:spPr>
        <p:txBody>
          <a:bodyPr wrap="none" rtlCol="0">
            <a:spAutoFit/>
          </a:bodyPr>
          <a:lstStyle/>
          <a:p>
            <a:pPr algn="r"/>
            <a:r>
              <a:rPr lang="en-US" sz="1400" dirty="0">
                <a:latin typeface="Calibri"/>
                <a:cs typeface="Calibri"/>
              </a:rPr>
              <a:t>Citations: Prendergast 2014, UNICEF</a:t>
            </a:r>
            <a:endParaRPr lang="en-US" sz="1400" i="1" dirty="0">
              <a:latin typeface="Calibri"/>
              <a:cs typeface="Calibri"/>
            </a:endParaRPr>
          </a:p>
        </p:txBody>
      </p:sp>
      <p:sp>
        <p:nvSpPr>
          <p:cNvPr id="2" name="Slide Number Placeholder 1"/>
          <p:cNvSpPr>
            <a:spLocks noGrp="1"/>
          </p:cNvSpPr>
          <p:nvPr>
            <p:ph type="sldNum" sz="quarter" idx="12"/>
          </p:nvPr>
        </p:nvSpPr>
        <p:spPr/>
        <p:txBody>
          <a:bodyPr/>
          <a:lstStyle/>
          <a:p>
            <a:fld id="{29F812CC-7A82-47D3-B045-D4D193E898C2}" type="slidenum">
              <a:rPr lang="en-US" smtClean="0"/>
              <a:t>20</a:t>
            </a:fld>
            <a:endParaRPr lang="en-US"/>
          </a:p>
        </p:txBody>
      </p:sp>
      <p:pic>
        <p:nvPicPr>
          <p:cNvPr id="3" name="Picture 2">
            <a:extLst>
              <a:ext uri="{FF2B5EF4-FFF2-40B4-BE49-F238E27FC236}">
                <a16:creationId xmlns:a16="http://schemas.microsoft.com/office/drawing/2014/main" id="{31FEE4FA-073E-87CE-5B5E-D8BBCC336B74}"/>
              </a:ext>
            </a:extLst>
          </p:cNvPr>
          <p:cNvPicPr>
            <a:picLocks noChangeAspect="1"/>
          </p:cNvPicPr>
          <p:nvPr/>
        </p:nvPicPr>
        <p:blipFill>
          <a:blip r:embed="rId3"/>
          <a:stretch>
            <a:fillRect/>
          </a:stretch>
        </p:blipFill>
        <p:spPr>
          <a:xfrm>
            <a:off x="7351342" y="2118916"/>
            <a:ext cx="4063214" cy="2017187"/>
          </a:xfrm>
          <a:prstGeom prst="rect">
            <a:avLst/>
          </a:prstGeom>
        </p:spPr>
      </p:pic>
    </p:spTree>
    <p:extLst>
      <p:ext uri="{BB962C8B-B14F-4D97-AF65-F5344CB8AC3E}">
        <p14:creationId xmlns:p14="http://schemas.microsoft.com/office/powerpoint/2010/main" val="1841191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1981200" y="1279018"/>
            <a:ext cx="8229600" cy="4688645"/>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800" b="1" dirty="0">
                <a:solidFill>
                  <a:srgbClr val="000000"/>
                </a:solidFill>
              </a:rPr>
              <a:t>What world region has the greatest number of stunted children?</a:t>
            </a:r>
          </a:p>
          <a:p>
            <a:pPr algn="l"/>
            <a:endParaRPr lang="en-US" sz="2800" b="1" dirty="0">
              <a:solidFill>
                <a:srgbClr val="000000"/>
              </a:solidFill>
            </a:endParaRPr>
          </a:p>
          <a:p>
            <a:pPr marL="514350" indent="-514350" algn="l">
              <a:buAutoNum type="alphaUcPeriod"/>
            </a:pPr>
            <a:r>
              <a:rPr lang="en-US" sz="2800" dirty="0">
                <a:solidFill>
                  <a:srgbClr val="000000"/>
                </a:solidFill>
              </a:rPr>
              <a:t>South America</a:t>
            </a:r>
          </a:p>
          <a:p>
            <a:pPr marL="514350" indent="-514350" algn="l">
              <a:buAutoNum type="alphaUcPeriod"/>
            </a:pPr>
            <a:r>
              <a:rPr lang="en-US" sz="2800" dirty="0">
                <a:solidFill>
                  <a:srgbClr val="000000"/>
                </a:solidFill>
              </a:rPr>
              <a:t>Sub-Saharan Africa</a:t>
            </a:r>
          </a:p>
          <a:p>
            <a:pPr marL="514350" indent="-514350" algn="l">
              <a:buAutoNum type="alphaUcPeriod"/>
            </a:pPr>
            <a:r>
              <a:rPr lang="en-US" sz="2800" dirty="0">
                <a:solidFill>
                  <a:srgbClr val="000000"/>
                </a:solidFill>
              </a:rPr>
              <a:t>Southern Asia</a:t>
            </a:r>
          </a:p>
          <a:p>
            <a:pPr marL="514350" indent="-514350" algn="l">
              <a:buAutoNum type="alphaUcPeriod"/>
            </a:pPr>
            <a:r>
              <a:rPr lang="en-US" sz="2800" dirty="0">
                <a:solidFill>
                  <a:srgbClr val="000000"/>
                </a:solidFill>
              </a:rPr>
              <a:t>North Africa</a:t>
            </a:r>
          </a:p>
          <a:p>
            <a:pPr algn="l"/>
            <a:endParaRPr lang="en-US" sz="2800" b="1" dirty="0">
              <a:solidFill>
                <a:srgbClr val="000000"/>
              </a:solidFill>
            </a:endParaRPr>
          </a:p>
          <a:p>
            <a:pPr algn="l"/>
            <a:endParaRPr lang="en-US" sz="2800" dirty="0">
              <a:solidFill>
                <a:srgbClr val="000000"/>
              </a:solidFill>
            </a:endParaRPr>
          </a:p>
        </p:txBody>
      </p:sp>
      <p:sp>
        <p:nvSpPr>
          <p:cNvPr id="14" name="TextBox 13"/>
          <p:cNvSpPr txBox="1"/>
          <p:nvPr/>
        </p:nvSpPr>
        <p:spPr>
          <a:xfrm>
            <a:off x="3005655" y="755798"/>
            <a:ext cx="6180690" cy="535531"/>
          </a:xfrm>
          <a:prstGeom prst="rect">
            <a:avLst/>
          </a:prstGeom>
          <a:noFill/>
        </p:spPr>
        <p:txBody>
          <a:bodyPr wrap="square" rtlCol="0">
            <a:spAutoFit/>
          </a:bodyPr>
          <a:lstStyle/>
          <a:p>
            <a:pPr algn="ctr">
              <a:lnSpc>
                <a:spcPct val="90000"/>
              </a:lnSpc>
              <a:spcBef>
                <a:spcPct val="0"/>
              </a:spcBef>
              <a:spcAft>
                <a:spcPts val="600"/>
              </a:spcAft>
            </a:pPr>
            <a:r>
              <a:rPr lang="en-US" sz="3200" b="1" dirty="0">
                <a:solidFill>
                  <a:srgbClr val="C00000"/>
                </a:solidFill>
                <a:latin typeface="+mj-lt"/>
                <a:ea typeface="+mj-ea"/>
                <a:cs typeface="+mj-cs"/>
              </a:rPr>
              <a:t>Question 1:</a:t>
            </a:r>
          </a:p>
        </p:txBody>
      </p:sp>
      <p:sp>
        <p:nvSpPr>
          <p:cNvPr id="2" name="Slide Number Placeholder 1"/>
          <p:cNvSpPr>
            <a:spLocks noGrp="1"/>
          </p:cNvSpPr>
          <p:nvPr>
            <p:ph type="sldNum" sz="quarter" idx="12"/>
          </p:nvPr>
        </p:nvSpPr>
        <p:spPr/>
        <p:txBody>
          <a:bodyPr/>
          <a:lstStyle/>
          <a:p>
            <a:fld id="{29F812CC-7A82-47D3-B045-D4D193E898C2}" type="slidenum">
              <a:rPr lang="en-US" smtClean="0"/>
              <a:t>21</a:t>
            </a:fld>
            <a:endParaRPr lang="en-US"/>
          </a:p>
        </p:txBody>
      </p:sp>
    </p:spTree>
    <p:extLst>
      <p:ext uri="{BB962C8B-B14F-4D97-AF65-F5344CB8AC3E}">
        <p14:creationId xmlns:p14="http://schemas.microsoft.com/office/powerpoint/2010/main" val="40381856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E1C4D54-D847-4F9C-CBCB-CAB4BF373BE7}"/>
              </a:ext>
            </a:extLst>
          </p:cNvPr>
          <p:cNvSpPr txBox="1"/>
          <p:nvPr/>
        </p:nvSpPr>
        <p:spPr>
          <a:xfrm>
            <a:off x="1338943" y="5578229"/>
            <a:ext cx="9675358" cy="646331"/>
          </a:xfrm>
          <a:prstGeom prst="rect">
            <a:avLst/>
          </a:prstGeom>
          <a:noFill/>
        </p:spPr>
        <p:txBody>
          <a:bodyPr wrap="square" rtlCol="0">
            <a:spAutoFit/>
          </a:bodyPr>
          <a:lstStyle/>
          <a:p>
            <a:r>
              <a:rPr lang="en-US" dirty="0"/>
              <a:t>Despite declining prevalence, the absolute number of children with stunting has increased in SSA (Central Africa)</a:t>
            </a:r>
          </a:p>
        </p:txBody>
      </p:sp>
      <p:pic>
        <p:nvPicPr>
          <p:cNvPr id="15" name="Picture 14">
            <a:extLst>
              <a:ext uri="{FF2B5EF4-FFF2-40B4-BE49-F238E27FC236}">
                <a16:creationId xmlns:a16="http://schemas.microsoft.com/office/drawing/2014/main" id="{ADE9986B-0CCC-534E-7304-320E2E304613}"/>
              </a:ext>
            </a:extLst>
          </p:cNvPr>
          <p:cNvPicPr>
            <a:picLocks noChangeAspect="1"/>
          </p:cNvPicPr>
          <p:nvPr/>
        </p:nvPicPr>
        <p:blipFill>
          <a:blip r:embed="rId3"/>
          <a:stretch>
            <a:fillRect/>
          </a:stretch>
        </p:blipFill>
        <p:spPr>
          <a:xfrm>
            <a:off x="840242" y="633440"/>
            <a:ext cx="9675358" cy="4905687"/>
          </a:xfrm>
          <a:prstGeom prst="rect">
            <a:avLst/>
          </a:prstGeom>
        </p:spPr>
      </p:pic>
      <p:sp>
        <p:nvSpPr>
          <p:cNvPr id="16" name="TextBox 15">
            <a:extLst>
              <a:ext uri="{FF2B5EF4-FFF2-40B4-BE49-F238E27FC236}">
                <a16:creationId xmlns:a16="http://schemas.microsoft.com/office/drawing/2014/main" id="{E2CACD97-E4F3-E812-2914-9CF0F7E7E499}"/>
              </a:ext>
            </a:extLst>
          </p:cNvPr>
          <p:cNvSpPr txBox="1"/>
          <p:nvPr/>
        </p:nvSpPr>
        <p:spPr>
          <a:xfrm>
            <a:off x="10515600" y="2656114"/>
            <a:ext cx="1502229" cy="830997"/>
          </a:xfrm>
          <a:prstGeom prst="rect">
            <a:avLst/>
          </a:prstGeom>
          <a:noFill/>
        </p:spPr>
        <p:txBody>
          <a:bodyPr wrap="square" rtlCol="0">
            <a:spAutoFit/>
          </a:bodyPr>
          <a:lstStyle/>
          <a:p>
            <a:r>
              <a:rPr lang="en-US" sz="1600" b="1" dirty="0"/>
              <a:t>Prevalence:</a:t>
            </a:r>
          </a:p>
          <a:p>
            <a:r>
              <a:rPr lang="en-US" sz="1600" dirty="0"/>
              <a:t>Africa: 30%</a:t>
            </a:r>
          </a:p>
          <a:p>
            <a:r>
              <a:rPr lang="en-US" sz="1600" dirty="0"/>
              <a:t>Asia: 21%</a:t>
            </a:r>
          </a:p>
        </p:txBody>
      </p:sp>
      <p:sp>
        <p:nvSpPr>
          <p:cNvPr id="2" name="Slide Number Placeholder 1">
            <a:extLst>
              <a:ext uri="{FF2B5EF4-FFF2-40B4-BE49-F238E27FC236}">
                <a16:creationId xmlns:a16="http://schemas.microsoft.com/office/drawing/2014/main" id="{74E98689-EDF6-D822-B7F3-98AE2A89F66C}"/>
              </a:ext>
            </a:extLst>
          </p:cNvPr>
          <p:cNvSpPr>
            <a:spLocks noGrp="1"/>
          </p:cNvSpPr>
          <p:nvPr>
            <p:ph type="sldNum" sz="quarter" idx="12"/>
          </p:nvPr>
        </p:nvSpPr>
        <p:spPr/>
        <p:txBody>
          <a:bodyPr/>
          <a:lstStyle/>
          <a:p>
            <a:fld id="{263BAECA-B8BF-4126-8C56-8A9C307431E0}" type="slidenum">
              <a:rPr lang="en-US" smtClean="0"/>
              <a:t>22</a:t>
            </a:fld>
            <a:endParaRPr lang="en-US"/>
          </a:p>
        </p:txBody>
      </p:sp>
    </p:spTree>
    <p:extLst>
      <p:ext uri="{BB962C8B-B14F-4D97-AF65-F5344CB8AC3E}">
        <p14:creationId xmlns:p14="http://schemas.microsoft.com/office/powerpoint/2010/main" val="42574389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187116" y="150052"/>
            <a:ext cx="10166684" cy="535531"/>
          </a:xfrm>
          <a:prstGeom prst="rect">
            <a:avLst/>
          </a:prstGeom>
          <a:noFill/>
        </p:spPr>
        <p:txBody>
          <a:bodyPr wrap="square" rtlCol="0">
            <a:spAutoFit/>
          </a:bodyPr>
          <a:lstStyle/>
          <a:p>
            <a:pPr algn="ctr">
              <a:lnSpc>
                <a:spcPct val="90000"/>
              </a:lnSpc>
              <a:spcBef>
                <a:spcPct val="0"/>
              </a:spcBef>
              <a:spcAft>
                <a:spcPts val="600"/>
              </a:spcAft>
            </a:pPr>
            <a:r>
              <a:rPr lang="en-US" sz="3200" b="1" dirty="0">
                <a:solidFill>
                  <a:srgbClr val="C00000"/>
                </a:solidFill>
                <a:latin typeface="+mj-lt"/>
                <a:ea typeface="+mj-ea"/>
                <a:cs typeface="+mj-cs"/>
              </a:rPr>
              <a:t>Global stunting burden (&lt; 5y) in 2022</a:t>
            </a:r>
          </a:p>
        </p:txBody>
      </p:sp>
      <p:sp>
        <p:nvSpPr>
          <p:cNvPr id="22" name="TextBox 21"/>
          <p:cNvSpPr txBox="1"/>
          <p:nvPr/>
        </p:nvSpPr>
        <p:spPr>
          <a:xfrm>
            <a:off x="6976710" y="6385158"/>
            <a:ext cx="3234090" cy="307777"/>
          </a:xfrm>
          <a:prstGeom prst="rect">
            <a:avLst/>
          </a:prstGeom>
          <a:noFill/>
        </p:spPr>
        <p:txBody>
          <a:bodyPr wrap="none" rtlCol="0">
            <a:spAutoFit/>
          </a:bodyPr>
          <a:lstStyle/>
          <a:p>
            <a:pPr algn="r"/>
            <a:r>
              <a:rPr lang="en-US" sz="1400" dirty="0">
                <a:latin typeface="Calibri"/>
                <a:cs typeface="Calibri"/>
              </a:rPr>
              <a:t>Citations: UNICEF/WHO/World Bank 2023</a:t>
            </a:r>
            <a:endParaRPr lang="en-US" sz="1400" i="1" dirty="0">
              <a:latin typeface="Calibri"/>
              <a:cs typeface="Calibri"/>
            </a:endParaRPr>
          </a:p>
        </p:txBody>
      </p:sp>
      <p:sp>
        <p:nvSpPr>
          <p:cNvPr id="11" name="Rectangle 10">
            <a:extLst>
              <a:ext uri="{FF2B5EF4-FFF2-40B4-BE49-F238E27FC236}">
                <a16:creationId xmlns:a16="http://schemas.microsoft.com/office/drawing/2014/main" id="{E5096DC7-8D9A-4AC3-9020-D54689A1445B}"/>
              </a:ext>
            </a:extLst>
          </p:cNvPr>
          <p:cNvSpPr/>
          <p:nvPr/>
        </p:nvSpPr>
        <p:spPr>
          <a:xfrm>
            <a:off x="9619929" y="786652"/>
            <a:ext cx="953478" cy="74620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29F812CC-7A82-47D3-B045-D4D193E898C2}" type="slidenum">
              <a:rPr lang="en-US" smtClean="0"/>
              <a:t>23</a:t>
            </a:fld>
            <a:endParaRPr lang="en-US"/>
          </a:p>
        </p:txBody>
      </p:sp>
      <p:pic>
        <p:nvPicPr>
          <p:cNvPr id="5" name="Picture 4">
            <a:extLst>
              <a:ext uri="{FF2B5EF4-FFF2-40B4-BE49-F238E27FC236}">
                <a16:creationId xmlns:a16="http://schemas.microsoft.com/office/drawing/2014/main" id="{85EC444F-3C6F-0B84-0E96-6A8F9882A59E}"/>
              </a:ext>
            </a:extLst>
          </p:cNvPr>
          <p:cNvPicPr>
            <a:picLocks noChangeAspect="1"/>
          </p:cNvPicPr>
          <p:nvPr/>
        </p:nvPicPr>
        <p:blipFill>
          <a:blip r:embed="rId3"/>
          <a:stretch>
            <a:fillRect/>
          </a:stretch>
        </p:blipFill>
        <p:spPr>
          <a:xfrm>
            <a:off x="1618593" y="786652"/>
            <a:ext cx="9067800" cy="5623780"/>
          </a:xfrm>
          <a:prstGeom prst="rect">
            <a:avLst/>
          </a:prstGeom>
        </p:spPr>
      </p:pic>
    </p:spTree>
    <p:extLst>
      <p:ext uri="{BB962C8B-B14F-4D97-AF65-F5344CB8AC3E}">
        <p14:creationId xmlns:p14="http://schemas.microsoft.com/office/powerpoint/2010/main" val="34806902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spcAft>
                <a:spcPts val="600"/>
              </a:spcAft>
            </a:pPr>
            <a:r>
              <a:rPr lang="en-US" sz="3200" b="1" dirty="0">
                <a:solidFill>
                  <a:srgbClr val="C00000"/>
                </a:solidFill>
              </a:rPr>
              <a:t>Anthropometry: Do you think this child is malnourished?</a:t>
            </a:r>
          </a:p>
        </p:txBody>
      </p:sp>
      <p:pic>
        <p:nvPicPr>
          <p:cNvPr id="8" name="Content Placehold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367502" y="1864803"/>
            <a:ext cx="5243098" cy="3497725"/>
          </a:xfrm>
        </p:spPr>
      </p:pic>
      <p:sp>
        <p:nvSpPr>
          <p:cNvPr id="9" name="TextBox 8"/>
          <p:cNvSpPr txBox="1"/>
          <p:nvPr/>
        </p:nvSpPr>
        <p:spPr>
          <a:xfrm>
            <a:off x="8982241" y="3429000"/>
            <a:ext cx="4347410" cy="369332"/>
          </a:xfrm>
          <a:prstGeom prst="rect">
            <a:avLst/>
          </a:prstGeom>
          <a:noFill/>
        </p:spPr>
        <p:txBody>
          <a:bodyPr wrap="square" rtlCol="0">
            <a:spAutoFit/>
          </a:bodyPr>
          <a:lstStyle/>
          <a:p>
            <a:r>
              <a:rPr lang="en-US" dirty="0"/>
              <a:t>Mid-upper arm circumference</a:t>
            </a:r>
          </a:p>
        </p:txBody>
      </p:sp>
      <p:sp>
        <p:nvSpPr>
          <p:cNvPr id="10" name="Slide Number Placeholder 9"/>
          <p:cNvSpPr>
            <a:spLocks noGrp="1"/>
          </p:cNvSpPr>
          <p:nvPr>
            <p:ph type="sldNum" sz="quarter" idx="12"/>
          </p:nvPr>
        </p:nvSpPr>
        <p:spPr/>
        <p:txBody>
          <a:bodyPr/>
          <a:lstStyle/>
          <a:p>
            <a:fld id="{29F812CC-7A82-47D3-B045-D4D193E898C2}" type="slidenum">
              <a:rPr lang="en-US" smtClean="0"/>
              <a:t>24</a:t>
            </a:fld>
            <a:endParaRPr lang="en-US"/>
          </a:p>
        </p:txBody>
      </p:sp>
    </p:spTree>
    <p:extLst>
      <p:ext uri="{BB962C8B-B14F-4D97-AF65-F5344CB8AC3E}">
        <p14:creationId xmlns:p14="http://schemas.microsoft.com/office/powerpoint/2010/main" val="1126667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855919" y="150050"/>
            <a:ext cx="8587492" cy="584775"/>
          </a:xfrm>
          <a:prstGeom prst="rect">
            <a:avLst/>
          </a:prstGeom>
          <a:noFill/>
        </p:spPr>
        <p:txBody>
          <a:bodyPr wrap="square" rtlCol="0">
            <a:spAutoFit/>
          </a:bodyPr>
          <a:lstStyle/>
          <a:p>
            <a:pPr algn="ctr"/>
            <a:r>
              <a:rPr lang="en-US" sz="3200" b="1" dirty="0">
                <a:solidFill>
                  <a:srgbClr val="C00000"/>
                </a:solidFill>
                <a:latin typeface="+mj-lt"/>
                <a:ea typeface="+mj-ea"/>
                <a:cs typeface="+mj-cs"/>
              </a:rPr>
              <a:t>Wasting</a:t>
            </a:r>
          </a:p>
        </p:txBody>
      </p:sp>
      <p:sp>
        <p:nvSpPr>
          <p:cNvPr id="13" name="Content Placeholder 2"/>
          <p:cNvSpPr txBox="1">
            <a:spLocks/>
          </p:cNvSpPr>
          <p:nvPr/>
        </p:nvSpPr>
        <p:spPr>
          <a:xfrm>
            <a:off x="448442" y="1172514"/>
            <a:ext cx="7141030" cy="5508032"/>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1900" b="1" dirty="0">
                <a:solidFill>
                  <a:schemeClr val="tx1"/>
                </a:solidFill>
              </a:rPr>
              <a:t>Definition: </a:t>
            </a:r>
            <a:r>
              <a:rPr lang="en-US" sz="1900" dirty="0">
                <a:solidFill>
                  <a:schemeClr val="tx1"/>
                </a:solidFill>
              </a:rPr>
              <a:t>Condition where children are too thin for their height</a:t>
            </a:r>
          </a:p>
          <a:p>
            <a:pPr marL="342900" indent="-342900" algn="l">
              <a:buFont typeface="Arial" panose="020B0604020202020204" pitchFamily="34" charset="0"/>
              <a:buChar char="•"/>
            </a:pPr>
            <a:r>
              <a:rPr lang="en-US" sz="1900" dirty="0">
                <a:solidFill>
                  <a:schemeClr val="tx1"/>
                </a:solidFill>
              </a:rPr>
              <a:t>Also called acute malnutrition. </a:t>
            </a:r>
          </a:p>
          <a:p>
            <a:pPr marL="342900" indent="-342900" algn="l">
              <a:buFont typeface="Arial" panose="020B0604020202020204" pitchFamily="34" charset="0"/>
              <a:buChar char="•"/>
            </a:pPr>
            <a:r>
              <a:rPr lang="en-US" sz="1900" dirty="0">
                <a:solidFill>
                  <a:schemeClr val="tx1"/>
                </a:solidFill>
              </a:rPr>
              <a:t>Severe acute malnutrition (SAM) :WHZ &lt; -3 or MUAC &lt;11.5cm</a:t>
            </a:r>
          </a:p>
          <a:p>
            <a:pPr marL="342900" indent="-342900" algn="l">
              <a:buFont typeface="Arial" panose="020B0604020202020204" pitchFamily="34" charset="0"/>
              <a:buChar char="•"/>
            </a:pPr>
            <a:endParaRPr lang="en-US" sz="1900" dirty="0">
              <a:solidFill>
                <a:schemeClr val="tx1"/>
              </a:solidFill>
            </a:endParaRPr>
          </a:p>
          <a:p>
            <a:pPr algn="l"/>
            <a:r>
              <a:rPr lang="en-US" sz="1900" b="1" dirty="0">
                <a:solidFill>
                  <a:schemeClr val="tx1"/>
                </a:solidFill>
              </a:rPr>
              <a:t>Causes:</a:t>
            </a:r>
          </a:p>
          <a:p>
            <a:pPr marL="342900" indent="-342900" algn="l">
              <a:buFont typeface="Arial"/>
              <a:buChar char="•"/>
            </a:pPr>
            <a:r>
              <a:rPr lang="en-US" sz="1900" dirty="0">
                <a:solidFill>
                  <a:schemeClr val="tx1"/>
                </a:solidFill>
              </a:rPr>
              <a:t>Inadequate caloric intake (e.g. macronutrients)</a:t>
            </a:r>
          </a:p>
          <a:p>
            <a:pPr marL="800100" lvl="2" indent="-342900" algn="l">
              <a:buFont typeface="Arial"/>
              <a:buChar char="•"/>
            </a:pPr>
            <a:r>
              <a:rPr lang="en-US" sz="1900" dirty="0">
                <a:solidFill>
                  <a:schemeClr val="tx1"/>
                </a:solidFill>
              </a:rPr>
              <a:t>poor dietary intake, poor absorption of nutrients eg  diarrhea</a:t>
            </a:r>
          </a:p>
          <a:p>
            <a:pPr marL="342900" lvl="1" indent="-342900" algn="l">
              <a:buFont typeface="Arial"/>
              <a:buChar char="•"/>
            </a:pPr>
            <a:r>
              <a:rPr lang="en-US" sz="1900" dirty="0">
                <a:solidFill>
                  <a:schemeClr val="tx1"/>
                </a:solidFill>
              </a:rPr>
              <a:t>Inadequate caring and feeding practices </a:t>
            </a:r>
          </a:p>
          <a:p>
            <a:pPr marL="800100" lvl="2" indent="-342900" algn="l">
              <a:buFont typeface="Arial"/>
              <a:buChar char="•"/>
            </a:pPr>
            <a:r>
              <a:rPr lang="en-US" sz="1900" dirty="0">
                <a:solidFill>
                  <a:schemeClr val="tx1"/>
                </a:solidFill>
              </a:rPr>
              <a:t>e.g. exclusive breastfeeding or low-quality complementary food</a:t>
            </a:r>
          </a:p>
          <a:p>
            <a:pPr marL="342900" indent="-342900" algn="l">
              <a:buFont typeface="Arial"/>
              <a:buChar char="•"/>
            </a:pPr>
            <a:r>
              <a:rPr lang="en-US" sz="1900" dirty="0">
                <a:solidFill>
                  <a:schemeClr val="tx1"/>
                </a:solidFill>
              </a:rPr>
              <a:t>Repeated infections</a:t>
            </a:r>
          </a:p>
          <a:p>
            <a:pPr marL="342900" indent="-342900" algn="l">
              <a:buFont typeface="Arial"/>
              <a:buChar char="•"/>
            </a:pPr>
            <a:r>
              <a:rPr lang="en-US" sz="1900" dirty="0">
                <a:solidFill>
                  <a:schemeClr val="tx1"/>
                </a:solidFill>
              </a:rPr>
              <a:t>Poor access to safe water, hygiene and sanitation services</a:t>
            </a:r>
          </a:p>
          <a:p>
            <a:pPr marL="342900" indent="-342900" algn="l">
              <a:buFont typeface="Arial"/>
              <a:buChar char="•"/>
            </a:pPr>
            <a:endParaRPr lang="en-US" sz="1900" dirty="0">
              <a:solidFill>
                <a:schemeClr val="tx1"/>
              </a:solidFill>
            </a:endParaRPr>
          </a:p>
          <a:p>
            <a:pPr algn="l"/>
            <a:r>
              <a:rPr lang="en-US" sz="1900" b="1" dirty="0">
                <a:solidFill>
                  <a:schemeClr val="tx1"/>
                </a:solidFill>
              </a:rPr>
              <a:t>Consequences:</a:t>
            </a:r>
            <a:endParaRPr lang="en-US" sz="1900" dirty="0">
              <a:solidFill>
                <a:schemeClr val="tx1"/>
              </a:solidFill>
            </a:endParaRPr>
          </a:p>
          <a:p>
            <a:pPr marL="342900" indent="-342900" algn="l">
              <a:buFont typeface="Arial"/>
              <a:buChar char="•"/>
            </a:pPr>
            <a:r>
              <a:rPr lang="en-US" sz="1900" dirty="0">
                <a:solidFill>
                  <a:schemeClr val="tx1"/>
                </a:solidFill>
              </a:rPr>
              <a:t>Increased mortality -diarrhea, pneumonia, malaria, measles</a:t>
            </a:r>
          </a:p>
          <a:p>
            <a:pPr marL="342900" indent="-342900" algn="l">
              <a:buFont typeface="Arial"/>
              <a:buChar char="•"/>
            </a:pPr>
            <a:endParaRPr lang="en-US" sz="1900" dirty="0">
              <a:solidFill>
                <a:schemeClr val="tx1"/>
              </a:solidFill>
            </a:endParaRPr>
          </a:p>
          <a:p>
            <a:pPr marL="342900" indent="-342900" algn="l">
              <a:buFont typeface="Arial"/>
              <a:buChar char="•"/>
            </a:pPr>
            <a:endParaRPr lang="en-US" sz="1900" dirty="0">
              <a:solidFill>
                <a:schemeClr val="tx1"/>
              </a:solidFill>
            </a:endParaRPr>
          </a:p>
        </p:txBody>
      </p:sp>
      <p:sp>
        <p:nvSpPr>
          <p:cNvPr id="14" name="TextBox 13"/>
          <p:cNvSpPr txBox="1"/>
          <p:nvPr/>
        </p:nvSpPr>
        <p:spPr>
          <a:xfrm>
            <a:off x="7546269" y="5979664"/>
            <a:ext cx="3437416" cy="307777"/>
          </a:xfrm>
          <a:prstGeom prst="rect">
            <a:avLst/>
          </a:prstGeom>
          <a:noFill/>
        </p:spPr>
        <p:txBody>
          <a:bodyPr wrap="none" rtlCol="0">
            <a:spAutoFit/>
          </a:bodyPr>
          <a:lstStyle/>
          <a:p>
            <a:pPr algn="r"/>
            <a:r>
              <a:rPr lang="en-US" sz="1400" dirty="0">
                <a:latin typeface="Calibri"/>
                <a:cs typeface="Calibri"/>
              </a:rPr>
              <a:t>Citations: WHO 2013, </a:t>
            </a:r>
            <a:r>
              <a:rPr lang="en-US" sz="1400" dirty="0" err="1">
                <a:latin typeface="Calibri"/>
                <a:cs typeface="Calibri"/>
              </a:rPr>
              <a:t>Manary</a:t>
            </a:r>
            <a:r>
              <a:rPr lang="en-US" sz="1400" dirty="0">
                <a:latin typeface="Calibri"/>
                <a:cs typeface="Calibri"/>
              </a:rPr>
              <a:t> 2008, UNICEF </a:t>
            </a:r>
            <a:endParaRPr lang="en-US" sz="1400" i="1" dirty="0">
              <a:latin typeface="Calibri"/>
              <a:cs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0794" y="1061776"/>
            <a:ext cx="3515232" cy="2639179"/>
          </a:xfrm>
          <a:prstGeom prst="rect">
            <a:avLst/>
          </a:prstGeom>
        </p:spPr>
      </p:pic>
      <p:sp>
        <p:nvSpPr>
          <p:cNvPr id="3" name="Slide Number Placeholder 2"/>
          <p:cNvSpPr>
            <a:spLocks noGrp="1"/>
          </p:cNvSpPr>
          <p:nvPr>
            <p:ph type="sldNum" sz="quarter" idx="12"/>
          </p:nvPr>
        </p:nvSpPr>
        <p:spPr/>
        <p:txBody>
          <a:bodyPr/>
          <a:lstStyle/>
          <a:p>
            <a:fld id="{29F812CC-7A82-47D3-B045-D4D193E898C2}" type="slidenum">
              <a:rPr lang="en-US" smtClean="0"/>
              <a:t>25</a:t>
            </a:fld>
            <a:endParaRPr lang="en-US"/>
          </a:p>
        </p:txBody>
      </p:sp>
      <p:pic>
        <p:nvPicPr>
          <p:cNvPr id="4" name="Picture 3">
            <a:extLst>
              <a:ext uri="{FF2B5EF4-FFF2-40B4-BE49-F238E27FC236}">
                <a16:creationId xmlns:a16="http://schemas.microsoft.com/office/drawing/2014/main" id="{5E1720D8-F3B7-4BD6-C5BE-8B7C883D7596}"/>
              </a:ext>
            </a:extLst>
          </p:cNvPr>
          <p:cNvPicPr>
            <a:picLocks noChangeAspect="1"/>
          </p:cNvPicPr>
          <p:nvPr/>
        </p:nvPicPr>
        <p:blipFill>
          <a:blip r:embed="rId4"/>
          <a:stretch>
            <a:fillRect/>
          </a:stretch>
        </p:blipFill>
        <p:spPr>
          <a:xfrm>
            <a:off x="7950794" y="3843651"/>
            <a:ext cx="3515232" cy="1796193"/>
          </a:xfrm>
          <a:prstGeom prst="rect">
            <a:avLst/>
          </a:prstGeom>
        </p:spPr>
      </p:pic>
    </p:spTree>
    <p:extLst>
      <p:ext uri="{BB962C8B-B14F-4D97-AF65-F5344CB8AC3E}">
        <p14:creationId xmlns:p14="http://schemas.microsoft.com/office/powerpoint/2010/main" val="2232080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1642" y="583753"/>
            <a:ext cx="9607723" cy="584775"/>
          </a:xfrm>
          <a:prstGeom prst="rect">
            <a:avLst/>
          </a:prstGeom>
          <a:noFill/>
        </p:spPr>
        <p:txBody>
          <a:bodyPr wrap="square" rtlCol="0">
            <a:spAutoFit/>
          </a:bodyPr>
          <a:lstStyle/>
          <a:p>
            <a:pPr algn="ctr"/>
            <a:r>
              <a:rPr lang="en-US" sz="3200" b="1" dirty="0">
                <a:solidFill>
                  <a:srgbClr val="C00000"/>
                </a:solidFill>
                <a:latin typeface="+mj-lt"/>
                <a:ea typeface="+mj-ea"/>
                <a:cs typeface="+mj-cs"/>
              </a:rPr>
              <a:t>Wasting</a:t>
            </a:r>
          </a:p>
        </p:txBody>
      </p:sp>
      <p:sp>
        <p:nvSpPr>
          <p:cNvPr id="13" name="Content Placeholder 2"/>
          <p:cNvSpPr txBox="1">
            <a:spLocks/>
          </p:cNvSpPr>
          <p:nvPr/>
        </p:nvSpPr>
        <p:spPr>
          <a:xfrm>
            <a:off x="434142" y="1099654"/>
            <a:ext cx="5565605" cy="5222218"/>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endParaRPr lang="en-US" sz="2400" b="1" dirty="0">
              <a:solidFill>
                <a:schemeClr val="tx1"/>
              </a:solidFill>
            </a:endParaRPr>
          </a:p>
          <a:p>
            <a:pPr algn="l"/>
            <a:r>
              <a:rPr lang="en-US" sz="2400" b="1" dirty="0">
                <a:solidFill>
                  <a:schemeClr val="tx1"/>
                </a:solidFill>
              </a:rPr>
              <a:t>Treatment &amp; Prevention:</a:t>
            </a:r>
            <a:endParaRPr lang="en-US" sz="2400" dirty="0">
              <a:solidFill>
                <a:schemeClr val="tx1"/>
              </a:solidFill>
            </a:endParaRPr>
          </a:p>
          <a:p>
            <a:pPr marL="342900" indent="-342900" algn="l">
              <a:buFont typeface="Arial"/>
              <a:buChar char="•"/>
            </a:pPr>
            <a:r>
              <a:rPr lang="en-US" sz="2400" dirty="0">
                <a:solidFill>
                  <a:schemeClr val="tx1"/>
                </a:solidFill>
              </a:rPr>
              <a:t>Therapeutic feeding</a:t>
            </a:r>
          </a:p>
          <a:p>
            <a:pPr marL="800100" lvl="1" indent="-342900" algn="l">
              <a:buFont typeface="Arial"/>
              <a:buChar char="•"/>
            </a:pPr>
            <a:r>
              <a:rPr lang="en-US" sz="2000" dirty="0">
                <a:solidFill>
                  <a:schemeClr val="tx1"/>
                </a:solidFill>
              </a:rPr>
              <a:t>Ready to eat therapeutic foods (RUTFs) – lipid and micronutrient-based supplements</a:t>
            </a:r>
          </a:p>
          <a:p>
            <a:pPr marL="1257300" lvl="2" indent="-342900" algn="l">
              <a:buFont typeface="Arial"/>
              <a:buChar char="•"/>
            </a:pPr>
            <a:r>
              <a:rPr lang="en-US" sz="2000" dirty="0">
                <a:solidFill>
                  <a:schemeClr val="tx1"/>
                </a:solidFill>
              </a:rPr>
              <a:t>Peanut based paste e.g., </a:t>
            </a:r>
            <a:r>
              <a:rPr lang="en-US" sz="2000" dirty="0" err="1">
                <a:solidFill>
                  <a:schemeClr val="tx1"/>
                </a:solidFill>
              </a:rPr>
              <a:t>Plumpynut</a:t>
            </a:r>
            <a:endParaRPr lang="en-US" sz="2000" dirty="0">
              <a:solidFill>
                <a:schemeClr val="tx1"/>
              </a:solidFill>
            </a:endParaRPr>
          </a:p>
          <a:p>
            <a:pPr marL="1257300" lvl="2" indent="-342900" algn="l">
              <a:buFont typeface="Arial"/>
              <a:buChar char="•"/>
            </a:pPr>
            <a:endParaRPr lang="en-US" sz="1600" dirty="0">
              <a:solidFill>
                <a:schemeClr val="tx1"/>
              </a:solidFill>
            </a:endParaRPr>
          </a:p>
          <a:p>
            <a:pPr marL="800100" lvl="1" indent="-342900" algn="l">
              <a:buFont typeface="Arial"/>
              <a:buChar char="•"/>
            </a:pPr>
            <a:r>
              <a:rPr lang="en-US" sz="2000" dirty="0">
                <a:solidFill>
                  <a:schemeClr val="tx1"/>
                </a:solidFill>
              </a:rPr>
              <a:t>Inpatient treatment with special milk formulations</a:t>
            </a:r>
          </a:p>
          <a:p>
            <a:pPr marL="800100" lvl="1" indent="-342900" algn="l">
              <a:buFont typeface="Arial"/>
              <a:buChar char="•"/>
            </a:pPr>
            <a:endParaRPr lang="en-US" sz="2000" dirty="0">
              <a:solidFill>
                <a:schemeClr val="tx1"/>
              </a:solidFill>
            </a:endParaRPr>
          </a:p>
          <a:p>
            <a:pPr marL="342900" indent="-342900" algn="l">
              <a:buFont typeface="Arial"/>
              <a:buChar char="•"/>
            </a:pPr>
            <a:r>
              <a:rPr lang="en-US" sz="2400" dirty="0">
                <a:solidFill>
                  <a:schemeClr val="tx1"/>
                </a:solidFill>
              </a:rPr>
              <a:t>Prevention &amp; treatment for infections such as diarrhea </a:t>
            </a:r>
          </a:p>
          <a:p>
            <a:pPr marL="800100" lvl="1" indent="-342900" algn="l">
              <a:buFont typeface="Arial"/>
              <a:buChar char="•"/>
            </a:pPr>
            <a:r>
              <a:rPr lang="en-US" sz="2000" dirty="0">
                <a:solidFill>
                  <a:schemeClr val="tx1"/>
                </a:solidFill>
              </a:rPr>
              <a:t>e.g. using zinc &amp; oral rehydration solution</a:t>
            </a:r>
          </a:p>
          <a:p>
            <a:pPr marL="457200" indent="-457200" algn="l">
              <a:buFont typeface="Arial"/>
              <a:buChar char="•"/>
            </a:pPr>
            <a:endParaRPr lang="en-US" sz="2400" dirty="0">
              <a:solidFill>
                <a:schemeClr val="tx1"/>
              </a:solidFill>
            </a:endParaRPr>
          </a:p>
        </p:txBody>
      </p:sp>
      <p:sp>
        <p:nvSpPr>
          <p:cNvPr id="14" name="TextBox 13"/>
          <p:cNvSpPr txBox="1"/>
          <p:nvPr/>
        </p:nvSpPr>
        <p:spPr>
          <a:xfrm>
            <a:off x="6107349" y="5653095"/>
            <a:ext cx="5062348" cy="307777"/>
          </a:xfrm>
          <a:prstGeom prst="rect">
            <a:avLst/>
          </a:prstGeom>
          <a:noFill/>
        </p:spPr>
        <p:txBody>
          <a:bodyPr wrap="none" rtlCol="0">
            <a:spAutoFit/>
          </a:bodyPr>
          <a:lstStyle/>
          <a:p>
            <a:pPr algn="r"/>
            <a:r>
              <a:rPr lang="en-US" sz="1400" dirty="0">
                <a:latin typeface="Calibri"/>
                <a:cs typeface="Calibri"/>
              </a:rPr>
              <a:t>Citations: </a:t>
            </a:r>
            <a:r>
              <a:rPr lang="en-US" altLang="en-US" sz="1400" dirty="0"/>
              <a:t>Schwinger 2019, </a:t>
            </a:r>
            <a:r>
              <a:rPr lang="en-US" sz="1400" dirty="0">
                <a:latin typeface="Calibri"/>
                <a:cs typeface="Calibri"/>
              </a:rPr>
              <a:t> Black 2008; WHO 2013, Photo: UNICEF </a:t>
            </a:r>
            <a:endParaRPr lang="en-US" sz="1400" i="1" dirty="0">
              <a:latin typeface="Calibri"/>
              <a:cs typeface="Calibri"/>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34922" y="1877593"/>
            <a:ext cx="3681560" cy="2110654"/>
          </a:xfrm>
          <a:prstGeom prst="rect">
            <a:avLst/>
          </a:prstGeom>
        </p:spPr>
      </p:pic>
      <p:sp>
        <p:nvSpPr>
          <p:cNvPr id="7" name="Slide Number Placeholder 6"/>
          <p:cNvSpPr>
            <a:spLocks noGrp="1"/>
          </p:cNvSpPr>
          <p:nvPr>
            <p:ph type="sldNum" sz="quarter" idx="12"/>
          </p:nvPr>
        </p:nvSpPr>
        <p:spPr/>
        <p:txBody>
          <a:bodyPr/>
          <a:lstStyle/>
          <a:p>
            <a:fld id="{29F812CC-7A82-47D3-B045-D4D193E898C2}" type="slidenum">
              <a:rPr lang="en-US" smtClean="0"/>
              <a:t>26</a:t>
            </a:fld>
            <a:endParaRPr lang="en-US"/>
          </a:p>
        </p:txBody>
      </p:sp>
    </p:spTree>
    <p:extLst>
      <p:ext uri="{BB962C8B-B14F-4D97-AF65-F5344CB8AC3E}">
        <p14:creationId xmlns:p14="http://schemas.microsoft.com/office/powerpoint/2010/main" val="26858325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1981200" y="1279018"/>
            <a:ext cx="8229600" cy="4688645"/>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800" b="1" dirty="0">
                <a:solidFill>
                  <a:srgbClr val="000000"/>
                </a:solidFill>
              </a:rPr>
              <a:t>What world region has the greatest prevalence of wasting in children?</a:t>
            </a:r>
          </a:p>
          <a:p>
            <a:pPr algn="l"/>
            <a:endParaRPr lang="en-US" sz="2800" b="1" dirty="0">
              <a:solidFill>
                <a:srgbClr val="000000"/>
              </a:solidFill>
            </a:endParaRPr>
          </a:p>
          <a:p>
            <a:pPr marL="514350" indent="-514350" algn="l">
              <a:buAutoNum type="alphaUcPeriod"/>
            </a:pPr>
            <a:r>
              <a:rPr lang="en-US" sz="2800" dirty="0">
                <a:solidFill>
                  <a:srgbClr val="000000"/>
                </a:solidFill>
              </a:rPr>
              <a:t>South America</a:t>
            </a:r>
          </a:p>
          <a:p>
            <a:pPr marL="514350" indent="-514350" algn="l">
              <a:buAutoNum type="alphaUcPeriod"/>
            </a:pPr>
            <a:r>
              <a:rPr lang="en-US" sz="2800" dirty="0">
                <a:solidFill>
                  <a:srgbClr val="000000"/>
                </a:solidFill>
              </a:rPr>
              <a:t>Sub-Saharan Africa</a:t>
            </a:r>
          </a:p>
          <a:p>
            <a:pPr marL="514350" indent="-514350" algn="l">
              <a:buAutoNum type="alphaUcPeriod"/>
            </a:pPr>
            <a:r>
              <a:rPr lang="en-US" sz="2800" dirty="0">
                <a:solidFill>
                  <a:srgbClr val="000000"/>
                </a:solidFill>
              </a:rPr>
              <a:t>South Asia</a:t>
            </a:r>
          </a:p>
          <a:p>
            <a:pPr marL="514350" indent="-514350" algn="l">
              <a:buAutoNum type="alphaUcPeriod"/>
            </a:pPr>
            <a:r>
              <a:rPr lang="en-US" sz="2800" dirty="0">
                <a:solidFill>
                  <a:srgbClr val="000000"/>
                </a:solidFill>
              </a:rPr>
              <a:t>North Africa</a:t>
            </a:r>
          </a:p>
          <a:p>
            <a:pPr algn="l"/>
            <a:endParaRPr lang="en-US" sz="2800" b="1" dirty="0">
              <a:solidFill>
                <a:srgbClr val="000000"/>
              </a:solidFill>
            </a:endParaRPr>
          </a:p>
          <a:p>
            <a:pPr algn="l"/>
            <a:endParaRPr lang="en-US" sz="2800" dirty="0">
              <a:solidFill>
                <a:srgbClr val="000000"/>
              </a:solidFill>
            </a:endParaRPr>
          </a:p>
        </p:txBody>
      </p:sp>
      <p:sp>
        <p:nvSpPr>
          <p:cNvPr id="14" name="TextBox 13"/>
          <p:cNvSpPr txBox="1"/>
          <p:nvPr/>
        </p:nvSpPr>
        <p:spPr>
          <a:xfrm>
            <a:off x="1981199" y="628720"/>
            <a:ext cx="7628021" cy="584775"/>
          </a:xfrm>
          <a:prstGeom prst="rect">
            <a:avLst/>
          </a:prstGeom>
          <a:noFill/>
        </p:spPr>
        <p:txBody>
          <a:bodyPr wrap="square" rtlCol="0">
            <a:spAutoFit/>
          </a:bodyPr>
          <a:lstStyle>
            <a:defPPr>
              <a:defRPr lang="en-US"/>
            </a:defPPr>
            <a:lvl1pPr algn="ctr">
              <a:defRPr sz="3200" b="1">
                <a:solidFill>
                  <a:srgbClr val="C00000"/>
                </a:solidFill>
                <a:latin typeface="+mj-lt"/>
                <a:ea typeface="+mj-ea"/>
                <a:cs typeface="+mj-cs"/>
              </a:defRPr>
            </a:lvl1pPr>
          </a:lstStyle>
          <a:p>
            <a:r>
              <a:rPr lang="en-US" dirty="0"/>
              <a:t>Question 2:</a:t>
            </a:r>
          </a:p>
        </p:txBody>
      </p:sp>
      <p:sp>
        <p:nvSpPr>
          <p:cNvPr id="2" name="Slide Number Placeholder 1"/>
          <p:cNvSpPr>
            <a:spLocks noGrp="1"/>
          </p:cNvSpPr>
          <p:nvPr>
            <p:ph type="sldNum" sz="quarter" idx="12"/>
          </p:nvPr>
        </p:nvSpPr>
        <p:spPr/>
        <p:txBody>
          <a:bodyPr/>
          <a:lstStyle/>
          <a:p>
            <a:fld id="{29F812CC-7A82-47D3-B045-D4D193E898C2}" type="slidenum">
              <a:rPr lang="en-US" smtClean="0"/>
              <a:t>27</a:t>
            </a:fld>
            <a:endParaRPr lang="en-US"/>
          </a:p>
        </p:txBody>
      </p:sp>
    </p:spTree>
    <p:extLst>
      <p:ext uri="{BB962C8B-B14F-4D97-AF65-F5344CB8AC3E}">
        <p14:creationId xmlns:p14="http://schemas.microsoft.com/office/powerpoint/2010/main" val="31718816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524001" y="205275"/>
            <a:ext cx="9512966" cy="584775"/>
          </a:xfrm>
          <a:prstGeom prst="rect">
            <a:avLst/>
          </a:prstGeom>
          <a:noFill/>
        </p:spPr>
        <p:txBody>
          <a:bodyPr wrap="square" rtlCol="0">
            <a:spAutoFit/>
          </a:bodyPr>
          <a:lstStyle/>
          <a:p>
            <a:pPr algn="ctr"/>
            <a:r>
              <a:rPr lang="en-US" sz="3200" b="1" dirty="0">
                <a:solidFill>
                  <a:srgbClr val="C00000"/>
                </a:solidFill>
                <a:latin typeface="+mj-lt"/>
                <a:ea typeface="+mj-ea"/>
                <a:cs typeface="+mj-cs"/>
              </a:rPr>
              <a:t>Global wasting burden (&lt; 5y)</a:t>
            </a:r>
          </a:p>
        </p:txBody>
      </p:sp>
      <p:sp>
        <p:nvSpPr>
          <p:cNvPr id="13" name="Rectangle 12">
            <a:extLst>
              <a:ext uri="{FF2B5EF4-FFF2-40B4-BE49-F238E27FC236}">
                <a16:creationId xmlns:a16="http://schemas.microsoft.com/office/drawing/2014/main" id="{14B2CDFC-396F-45A0-B770-BBE7538755CC}"/>
              </a:ext>
            </a:extLst>
          </p:cNvPr>
          <p:cNvSpPr/>
          <p:nvPr/>
        </p:nvSpPr>
        <p:spPr>
          <a:xfrm>
            <a:off x="9619929" y="786652"/>
            <a:ext cx="953478" cy="74620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29F812CC-7A82-47D3-B045-D4D193E898C2}" type="slidenum">
              <a:rPr lang="en-US" smtClean="0"/>
              <a:t>28</a:t>
            </a:fld>
            <a:endParaRPr lang="en-US"/>
          </a:p>
        </p:txBody>
      </p:sp>
      <p:pic>
        <p:nvPicPr>
          <p:cNvPr id="5" name="Picture 4">
            <a:extLst>
              <a:ext uri="{FF2B5EF4-FFF2-40B4-BE49-F238E27FC236}">
                <a16:creationId xmlns:a16="http://schemas.microsoft.com/office/drawing/2014/main" id="{046B4813-5286-114A-CA10-9CAC547E0ACD}"/>
              </a:ext>
            </a:extLst>
          </p:cNvPr>
          <p:cNvPicPr>
            <a:picLocks noChangeAspect="1"/>
          </p:cNvPicPr>
          <p:nvPr/>
        </p:nvPicPr>
        <p:blipFill>
          <a:blip r:embed="rId3"/>
          <a:stretch>
            <a:fillRect/>
          </a:stretch>
        </p:blipFill>
        <p:spPr>
          <a:xfrm>
            <a:off x="1757362" y="925286"/>
            <a:ext cx="8900404" cy="4884964"/>
          </a:xfrm>
          <a:prstGeom prst="rect">
            <a:avLst/>
          </a:prstGeom>
        </p:spPr>
      </p:pic>
      <p:sp>
        <p:nvSpPr>
          <p:cNvPr id="6" name="TextBox 5">
            <a:extLst>
              <a:ext uri="{FF2B5EF4-FFF2-40B4-BE49-F238E27FC236}">
                <a16:creationId xmlns:a16="http://schemas.microsoft.com/office/drawing/2014/main" id="{90E029A4-5301-FE69-1FF8-A5DC18AA603A}"/>
              </a:ext>
            </a:extLst>
          </p:cNvPr>
          <p:cNvSpPr txBox="1"/>
          <p:nvPr/>
        </p:nvSpPr>
        <p:spPr>
          <a:xfrm>
            <a:off x="7339317" y="5763571"/>
            <a:ext cx="3234090" cy="307777"/>
          </a:xfrm>
          <a:prstGeom prst="rect">
            <a:avLst/>
          </a:prstGeom>
          <a:noFill/>
        </p:spPr>
        <p:txBody>
          <a:bodyPr wrap="none" rtlCol="0">
            <a:spAutoFit/>
          </a:bodyPr>
          <a:lstStyle/>
          <a:p>
            <a:pPr algn="r"/>
            <a:r>
              <a:rPr lang="en-US" sz="1400" dirty="0">
                <a:latin typeface="Calibri"/>
                <a:cs typeface="Calibri"/>
              </a:rPr>
              <a:t>Citations: UNICEF/WHO/World Bank 2023</a:t>
            </a:r>
            <a:endParaRPr lang="en-US" sz="1400" i="1" dirty="0">
              <a:latin typeface="Calibri"/>
              <a:cs typeface="Calibri"/>
            </a:endParaRPr>
          </a:p>
        </p:txBody>
      </p:sp>
    </p:spTree>
    <p:extLst>
      <p:ext uri="{BB962C8B-B14F-4D97-AF65-F5344CB8AC3E}">
        <p14:creationId xmlns:p14="http://schemas.microsoft.com/office/powerpoint/2010/main" val="27202007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73A11-2B33-6F6D-831A-E877BD18A9B6}"/>
              </a:ext>
            </a:extLst>
          </p:cNvPr>
          <p:cNvSpPr>
            <a:spLocks noGrp="1"/>
          </p:cNvSpPr>
          <p:nvPr>
            <p:ph type="title"/>
          </p:nvPr>
        </p:nvSpPr>
        <p:spPr/>
        <p:txBody>
          <a:bodyPr>
            <a:normAutofit/>
          </a:bodyPr>
          <a:lstStyle/>
          <a:p>
            <a:pPr algn="ctr"/>
            <a:r>
              <a:rPr lang="en-US" sz="3200" b="1" dirty="0">
                <a:solidFill>
                  <a:srgbClr val="C00000"/>
                </a:solidFill>
              </a:rPr>
              <a:t>Summarizing burden of child malnutrition </a:t>
            </a:r>
          </a:p>
        </p:txBody>
      </p:sp>
      <p:sp>
        <p:nvSpPr>
          <p:cNvPr id="5" name="TextBox 4">
            <a:extLst>
              <a:ext uri="{FF2B5EF4-FFF2-40B4-BE49-F238E27FC236}">
                <a16:creationId xmlns:a16="http://schemas.microsoft.com/office/drawing/2014/main" id="{A26FBB7D-90DA-E2F4-7763-5EDD754BEA5D}"/>
              </a:ext>
            </a:extLst>
          </p:cNvPr>
          <p:cNvSpPr txBox="1"/>
          <p:nvPr/>
        </p:nvSpPr>
        <p:spPr>
          <a:xfrm>
            <a:off x="8722368" y="5835554"/>
            <a:ext cx="1863973" cy="30777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Calibri"/>
              </a:rPr>
              <a:t>Citations: </a:t>
            </a:r>
            <a:r>
              <a:rPr lang="en-US" sz="1400" dirty="0">
                <a:solidFill>
                  <a:prstClr val="black"/>
                </a:solidFill>
                <a:latin typeface="Calibri"/>
                <a:cs typeface="Calibri"/>
              </a:rPr>
              <a:t>UNICEF</a:t>
            </a:r>
            <a:r>
              <a:rPr kumimoji="0" lang="en-US" sz="1400" b="0" i="0" u="none" strike="noStrike" kern="1200" cap="none" spc="0" normalizeH="0" baseline="0" noProof="0" dirty="0">
                <a:ln>
                  <a:noFill/>
                </a:ln>
                <a:solidFill>
                  <a:prstClr val="black"/>
                </a:solidFill>
                <a:effectLst/>
                <a:uLnTx/>
                <a:uFillTx/>
                <a:latin typeface="Calibri"/>
                <a:ea typeface="+mn-ea"/>
                <a:cs typeface="Calibri"/>
              </a:rPr>
              <a:t> 2023</a:t>
            </a:r>
            <a:endParaRPr kumimoji="0" lang="en-US" sz="1400" b="0" i="1" u="none" strike="noStrike" kern="1200" cap="none" spc="0" normalizeH="0" baseline="0" noProof="0" dirty="0">
              <a:ln>
                <a:noFill/>
              </a:ln>
              <a:solidFill>
                <a:prstClr val="black"/>
              </a:solidFill>
              <a:effectLst/>
              <a:uLnTx/>
              <a:uFillTx/>
              <a:latin typeface="Calibri"/>
              <a:ea typeface="+mn-ea"/>
              <a:cs typeface="Calibri"/>
            </a:endParaRPr>
          </a:p>
        </p:txBody>
      </p:sp>
      <p:pic>
        <p:nvPicPr>
          <p:cNvPr id="9" name="Picture 8">
            <a:extLst>
              <a:ext uri="{FF2B5EF4-FFF2-40B4-BE49-F238E27FC236}">
                <a16:creationId xmlns:a16="http://schemas.microsoft.com/office/drawing/2014/main" id="{A82282ED-B383-A7F6-39B8-8606B229D557}"/>
              </a:ext>
            </a:extLst>
          </p:cNvPr>
          <p:cNvPicPr>
            <a:picLocks noChangeAspect="1"/>
          </p:cNvPicPr>
          <p:nvPr/>
        </p:nvPicPr>
        <p:blipFill>
          <a:blip r:embed="rId2"/>
          <a:stretch>
            <a:fillRect/>
          </a:stretch>
        </p:blipFill>
        <p:spPr>
          <a:xfrm>
            <a:off x="1143000" y="1809749"/>
            <a:ext cx="9906000" cy="3720193"/>
          </a:xfrm>
          <a:prstGeom prst="rect">
            <a:avLst/>
          </a:prstGeom>
        </p:spPr>
      </p:pic>
      <p:sp>
        <p:nvSpPr>
          <p:cNvPr id="3" name="Slide Number Placeholder 2">
            <a:extLst>
              <a:ext uri="{FF2B5EF4-FFF2-40B4-BE49-F238E27FC236}">
                <a16:creationId xmlns:a16="http://schemas.microsoft.com/office/drawing/2014/main" id="{2C341DE6-3383-62EC-8CAE-9B9F57040DCB}"/>
              </a:ext>
            </a:extLst>
          </p:cNvPr>
          <p:cNvSpPr>
            <a:spLocks noGrp="1"/>
          </p:cNvSpPr>
          <p:nvPr>
            <p:ph type="sldNum" sz="quarter" idx="12"/>
          </p:nvPr>
        </p:nvSpPr>
        <p:spPr/>
        <p:txBody>
          <a:bodyPr/>
          <a:lstStyle/>
          <a:p>
            <a:fld id="{263BAECA-B8BF-4126-8C56-8A9C307431E0}" type="slidenum">
              <a:rPr lang="en-US" smtClean="0"/>
              <a:t>29</a:t>
            </a:fld>
            <a:endParaRPr lang="en-US"/>
          </a:p>
        </p:txBody>
      </p:sp>
    </p:spTree>
    <p:extLst>
      <p:ext uri="{BB962C8B-B14F-4D97-AF65-F5344CB8AC3E}">
        <p14:creationId xmlns:p14="http://schemas.microsoft.com/office/powerpoint/2010/main" val="1799760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54B2E5-F182-FBB6-9D51-D3E87046811A}"/>
              </a:ext>
            </a:extLst>
          </p:cNvPr>
          <p:cNvSpPr>
            <a:spLocks noGrp="1"/>
          </p:cNvSpPr>
          <p:nvPr>
            <p:ph idx="1"/>
          </p:nvPr>
        </p:nvSpPr>
        <p:spPr>
          <a:xfrm>
            <a:off x="838200" y="1157591"/>
            <a:ext cx="10515600" cy="4944594"/>
          </a:xfrm>
        </p:spPr>
        <p:txBody>
          <a:bodyPr>
            <a:noAutofit/>
          </a:bodyPr>
          <a:lstStyle/>
          <a:p>
            <a:r>
              <a:rPr lang="en-US" sz="2000" dirty="0">
                <a:solidFill>
                  <a:srgbClr val="000000"/>
                </a:solidFill>
                <a:effectLst/>
                <a:ea typeface="Calibri" panose="020F0502020204030204" pitchFamily="34" charset="0"/>
                <a:cs typeface="Arial" panose="020B0604020202020204" pitchFamily="34" charset="0"/>
              </a:rPr>
              <a:t>The African continent</a:t>
            </a:r>
            <a:r>
              <a:rPr lang="en-US" sz="2000" dirty="0">
                <a:effectLst/>
                <a:ea typeface="Times New Roman" panose="02020603050405020304" pitchFamily="18" charset="0"/>
                <a:cs typeface="Arial" panose="020B0604020202020204" pitchFamily="34" charset="0"/>
              </a:rPr>
              <a:t> is off-track in efforts to meet SDG 1 and 2 targets to end extreme poverty, hunger, and all forms of malnutrition </a:t>
            </a:r>
          </a:p>
          <a:p>
            <a:endParaRPr lang="en-US" sz="800" dirty="0">
              <a:effectLst/>
              <a:ea typeface="Times New Roman" panose="02020603050405020304" pitchFamily="18" charset="0"/>
              <a:cs typeface="Arial" panose="020B0604020202020204" pitchFamily="34" charset="0"/>
            </a:endParaRPr>
          </a:p>
          <a:p>
            <a:r>
              <a:rPr lang="en-US" sz="2000" dirty="0">
                <a:ea typeface="Times New Roman" panose="02020603050405020304" pitchFamily="18" charset="0"/>
                <a:cs typeface="Arial" panose="020B0604020202020204" pitchFamily="34" charset="0"/>
              </a:rPr>
              <a:t>Africa has a triple burden of malnutrition</a:t>
            </a:r>
          </a:p>
          <a:p>
            <a:pPr lvl="1"/>
            <a:r>
              <a:rPr lang="en-US" sz="1800" dirty="0">
                <a:ea typeface="Times New Roman" panose="02020603050405020304" pitchFamily="18" charset="0"/>
                <a:cs typeface="Arial" panose="020B0604020202020204" pitchFamily="34" charset="0"/>
              </a:rPr>
              <a:t>undernutrition (stunting, wasting, underweight)</a:t>
            </a:r>
          </a:p>
          <a:p>
            <a:pPr lvl="1"/>
            <a:r>
              <a:rPr lang="en-US" sz="1800" dirty="0">
                <a:ea typeface="Times New Roman" panose="02020603050405020304" pitchFamily="18" charset="0"/>
                <a:cs typeface="Arial" panose="020B0604020202020204" pitchFamily="34" charset="0"/>
              </a:rPr>
              <a:t>micronutrient deficiencies (e.g. iron deficiency anemia, Vit A deficiency) </a:t>
            </a:r>
          </a:p>
          <a:p>
            <a:pPr lvl="1"/>
            <a:r>
              <a:rPr lang="en-US" sz="1800" dirty="0">
                <a:ea typeface="Times New Roman" panose="02020603050405020304" pitchFamily="18" charset="0"/>
                <a:cs typeface="Arial" panose="020B0604020202020204" pitchFamily="34" charset="0"/>
              </a:rPr>
              <a:t>overweight/obesity and related non-communicable diseases (e.g. hypertension, Type 2 diabetes) </a:t>
            </a:r>
          </a:p>
          <a:p>
            <a:endParaRPr lang="en-US" sz="800" dirty="0">
              <a:ea typeface="Times New Roman" panose="02020603050405020304" pitchFamily="18" charset="0"/>
              <a:cs typeface="Arial" panose="020B0604020202020204" pitchFamily="34" charset="0"/>
            </a:endParaRPr>
          </a:p>
          <a:p>
            <a:r>
              <a:rPr lang="en-US" sz="2000" dirty="0"/>
              <a:t>At least 278 million people are undernourished (a third of the global population)</a:t>
            </a:r>
          </a:p>
          <a:p>
            <a:endParaRPr lang="en-US" sz="1000" dirty="0"/>
          </a:p>
          <a:p>
            <a:r>
              <a:rPr lang="en-US" sz="2000" dirty="0"/>
              <a:t>Despite the declining prevalence, Africa is the only continent to observe an increase in stunting from 54.4M to 63.1M children (UNICEF, 2023)  </a:t>
            </a:r>
          </a:p>
          <a:p>
            <a:pPr lvl="1"/>
            <a:r>
              <a:rPr lang="en-US" sz="2000" dirty="0"/>
              <a:t>Long-term effects on survival, educational performance, future earnings and human capital.</a:t>
            </a:r>
          </a:p>
          <a:p>
            <a:pPr lvl="1"/>
            <a:endParaRPr lang="en-US" sz="800" dirty="0"/>
          </a:p>
          <a:p>
            <a:r>
              <a:rPr lang="en-US" sz="2000" dirty="0">
                <a:solidFill>
                  <a:srgbClr val="000000"/>
                </a:solidFill>
                <a:cs typeface="Arial" panose="020B0604020202020204" pitchFamily="34" charset="0"/>
              </a:rPr>
              <a:t>In the Horn of Africa, up to 60% of pregnant women are underweight (UNICEF Ethiopia).  </a:t>
            </a:r>
            <a:r>
              <a:rPr lang="en-US" sz="2000" dirty="0"/>
              <a:t> </a:t>
            </a:r>
          </a:p>
          <a:p>
            <a:r>
              <a:rPr lang="en-US" sz="2000" dirty="0"/>
              <a:t>Anaemia affects children &lt;5 years (40%), pregnant women (37%) and WRA (30%) (WHO, 2019)</a:t>
            </a:r>
          </a:p>
        </p:txBody>
      </p:sp>
      <p:sp>
        <p:nvSpPr>
          <p:cNvPr id="3" name="Title 2">
            <a:extLst>
              <a:ext uri="{FF2B5EF4-FFF2-40B4-BE49-F238E27FC236}">
                <a16:creationId xmlns:a16="http://schemas.microsoft.com/office/drawing/2014/main" id="{2FB2117E-98C2-8F1E-3DE4-4F113B4FBE61}"/>
              </a:ext>
            </a:extLst>
          </p:cNvPr>
          <p:cNvSpPr>
            <a:spLocks noGrp="1"/>
          </p:cNvSpPr>
          <p:nvPr>
            <p:ph type="title"/>
          </p:nvPr>
        </p:nvSpPr>
        <p:spPr>
          <a:xfrm>
            <a:off x="838200" y="160844"/>
            <a:ext cx="10515600" cy="1325563"/>
          </a:xfrm>
        </p:spPr>
        <p:txBody>
          <a:bodyPr>
            <a:normAutofit/>
          </a:bodyPr>
          <a:lstStyle/>
          <a:p>
            <a:pPr algn="ctr"/>
            <a:r>
              <a:rPr lang="en-US" sz="3200" b="1" dirty="0">
                <a:solidFill>
                  <a:srgbClr val="C00000"/>
                </a:solidFill>
              </a:rPr>
              <a:t>Background</a:t>
            </a:r>
          </a:p>
        </p:txBody>
      </p:sp>
      <p:sp>
        <p:nvSpPr>
          <p:cNvPr id="4" name="Slide Number Placeholder 3">
            <a:extLst>
              <a:ext uri="{FF2B5EF4-FFF2-40B4-BE49-F238E27FC236}">
                <a16:creationId xmlns:a16="http://schemas.microsoft.com/office/drawing/2014/main" id="{26CB7B7C-4216-AC76-BC42-C36D8427D0B7}"/>
              </a:ext>
            </a:extLst>
          </p:cNvPr>
          <p:cNvSpPr>
            <a:spLocks noGrp="1"/>
          </p:cNvSpPr>
          <p:nvPr>
            <p:ph type="sldNum" sz="quarter" idx="12"/>
          </p:nvPr>
        </p:nvSpPr>
        <p:spPr/>
        <p:txBody>
          <a:bodyPr/>
          <a:lstStyle/>
          <a:p>
            <a:fld id="{263BAECA-B8BF-4126-8C56-8A9C307431E0}" type="slidenum">
              <a:rPr lang="en-US" smtClean="0"/>
              <a:t>3</a:t>
            </a:fld>
            <a:endParaRPr lang="en-US"/>
          </a:p>
        </p:txBody>
      </p:sp>
    </p:spTree>
    <p:extLst>
      <p:ext uri="{BB962C8B-B14F-4D97-AF65-F5344CB8AC3E}">
        <p14:creationId xmlns:p14="http://schemas.microsoft.com/office/powerpoint/2010/main" val="5871275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106906" y="404973"/>
            <a:ext cx="10090483" cy="535531"/>
          </a:xfrm>
          <a:prstGeom prst="rect">
            <a:avLst/>
          </a:prstGeom>
          <a:noFill/>
        </p:spPr>
        <p:txBody>
          <a:bodyPr wrap="square" rtlCol="0">
            <a:spAutoFit/>
          </a:bodyPr>
          <a:lstStyle/>
          <a:p>
            <a:pPr algn="ctr">
              <a:lnSpc>
                <a:spcPct val="90000"/>
              </a:lnSpc>
              <a:spcBef>
                <a:spcPct val="0"/>
              </a:spcBef>
            </a:pPr>
            <a:r>
              <a:rPr lang="en-US" sz="3200" b="1" dirty="0">
                <a:solidFill>
                  <a:srgbClr val="C00000"/>
                </a:solidFill>
                <a:latin typeface="+mj-lt"/>
                <a:ea typeface="+mj-ea"/>
                <a:cs typeface="+mj-cs"/>
              </a:rPr>
              <a:t>Measuring overweight with BMI</a:t>
            </a:r>
          </a:p>
        </p:txBody>
      </p:sp>
      <p:sp>
        <p:nvSpPr>
          <p:cNvPr id="14" name="TextBox 13"/>
          <p:cNvSpPr txBox="1"/>
          <p:nvPr/>
        </p:nvSpPr>
        <p:spPr>
          <a:xfrm>
            <a:off x="7720273" y="5824538"/>
            <a:ext cx="2509982" cy="307777"/>
          </a:xfrm>
          <a:prstGeom prst="rect">
            <a:avLst/>
          </a:prstGeom>
          <a:noFill/>
        </p:spPr>
        <p:txBody>
          <a:bodyPr wrap="none" rtlCol="0">
            <a:spAutoFit/>
          </a:bodyPr>
          <a:lstStyle/>
          <a:p>
            <a:pPr algn="r"/>
            <a:r>
              <a:rPr lang="en-US" sz="1400" dirty="0">
                <a:latin typeface="Calibri"/>
                <a:cs typeface="Calibri"/>
              </a:rPr>
              <a:t>Citations: WHO 2016; CDC 2016</a:t>
            </a:r>
            <a:endParaRPr lang="en-US" sz="1400" i="1" dirty="0">
              <a:latin typeface="Calibri"/>
              <a:cs typeface="Calibri"/>
            </a:endParaRPr>
          </a:p>
        </p:txBody>
      </p:sp>
      <p:graphicFrame>
        <p:nvGraphicFramePr>
          <p:cNvPr id="2" name="Table 1"/>
          <p:cNvGraphicFramePr>
            <a:graphicFrameLocks noGrp="1"/>
          </p:cNvGraphicFramePr>
          <p:nvPr/>
        </p:nvGraphicFramePr>
        <p:xfrm>
          <a:off x="1278356" y="1285337"/>
          <a:ext cx="9472864" cy="3614579"/>
        </p:xfrm>
        <a:graphic>
          <a:graphicData uri="http://schemas.openxmlformats.org/drawingml/2006/table">
            <a:tbl>
              <a:tblPr firstRow="1" bandRow="1">
                <a:tableStyleId>{2D5ABB26-0587-4C30-8999-92F81FD0307C}</a:tableStyleId>
              </a:tblPr>
              <a:tblGrid>
                <a:gridCol w="1135511">
                  <a:extLst>
                    <a:ext uri="{9D8B030D-6E8A-4147-A177-3AD203B41FA5}">
                      <a16:colId xmlns:a16="http://schemas.microsoft.com/office/drawing/2014/main" val="20000"/>
                    </a:ext>
                  </a:extLst>
                </a:gridCol>
                <a:gridCol w="1299843">
                  <a:extLst>
                    <a:ext uri="{9D8B030D-6E8A-4147-A177-3AD203B41FA5}">
                      <a16:colId xmlns:a16="http://schemas.microsoft.com/office/drawing/2014/main" val="20001"/>
                    </a:ext>
                  </a:extLst>
                </a:gridCol>
                <a:gridCol w="1480115">
                  <a:extLst>
                    <a:ext uri="{9D8B030D-6E8A-4147-A177-3AD203B41FA5}">
                      <a16:colId xmlns:a16="http://schemas.microsoft.com/office/drawing/2014/main" val="20002"/>
                    </a:ext>
                  </a:extLst>
                </a:gridCol>
                <a:gridCol w="2579726">
                  <a:extLst>
                    <a:ext uri="{9D8B030D-6E8A-4147-A177-3AD203B41FA5}">
                      <a16:colId xmlns:a16="http://schemas.microsoft.com/office/drawing/2014/main" val="3131962877"/>
                    </a:ext>
                  </a:extLst>
                </a:gridCol>
                <a:gridCol w="380504">
                  <a:extLst>
                    <a:ext uri="{9D8B030D-6E8A-4147-A177-3AD203B41FA5}">
                      <a16:colId xmlns:a16="http://schemas.microsoft.com/office/drawing/2014/main" val="2927442073"/>
                    </a:ext>
                  </a:extLst>
                </a:gridCol>
                <a:gridCol w="2597165">
                  <a:extLst>
                    <a:ext uri="{9D8B030D-6E8A-4147-A177-3AD203B41FA5}">
                      <a16:colId xmlns:a16="http://schemas.microsoft.com/office/drawing/2014/main" val="20003"/>
                    </a:ext>
                  </a:extLst>
                </a:gridCol>
              </a:tblGrid>
              <a:tr h="425236">
                <a:tc gridSpan="6">
                  <a:txBody>
                    <a:bodyPr/>
                    <a:lstStyle/>
                    <a:p>
                      <a:pPr algn="l"/>
                      <a:r>
                        <a:rPr lang="en-US" sz="1400" baseline="0" dirty="0"/>
                        <a:t>CDC definitions for adult overweight and obesity, WHO definitions for all else.</a:t>
                      </a:r>
                      <a:endParaRPr lang="en-US" sz="1400" dirty="0"/>
                    </a:p>
                  </a:txBody>
                  <a:tcPr>
                    <a:lnB w="12700" cap="flat" cmpd="sng" algn="ctr">
                      <a:solidFill>
                        <a:scrgbClr r="0" g="0" b="0"/>
                      </a:solidFill>
                      <a:prstDash val="solid"/>
                      <a:round/>
                      <a:headEnd type="none" w="med" len="med"/>
                      <a:tailEnd type="none" w="med" len="med"/>
                    </a:lnB>
                  </a:tcPr>
                </a:tc>
                <a:tc hMerge="1">
                  <a:txBody>
                    <a:bodyPr/>
                    <a:lstStyle/>
                    <a:p>
                      <a:pPr algn="l"/>
                      <a:endParaRPr lang="en-US" dirty="0"/>
                    </a:p>
                  </a:txBody>
                  <a:tcPr/>
                </a:tc>
                <a:tc hMerge="1">
                  <a:txBody>
                    <a:bodyPr/>
                    <a:lstStyle/>
                    <a:p>
                      <a:pPr algn="l"/>
                      <a:endParaRPr lang="en-US" dirty="0"/>
                    </a:p>
                  </a:txBody>
                  <a:tcPr/>
                </a:tc>
                <a:tc hMerge="1">
                  <a:txBody>
                    <a:bodyPr/>
                    <a:lstStyle/>
                    <a:p>
                      <a:endParaRPr lang="en-US"/>
                    </a:p>
                  </a:txBody>
                  <a:tcPr/>
                </a:tc>
                <a:tc hMerge="1">
                  <a:txBody>
                    <a:bodyPr/>
                    <a:lstStyle/>
                    <a:p>
                      <a:endParaRPr lang="en-US"/>
                    </a:p>
                  </a:txBody>
                  <a:tcPr/>
                </a:tc>
                <a:tc hMerge="1">
                  <a:txBody>
                    <a:bodyPr/>
                    <a:lstStyle/>
                    <a:p>
                      <a:pPr algn="l"/>
                      <a:endParaRPr lang="en-US" dirty="0"/>
                    </a:p>
                  </a:txBody>
                  <a:tcPr/>
                </a:tc>
                <a:extLst>
                  <a:ext uri="{0D108BD9-81ED-4DB2-BD59-A6C34878D82A}">
                    <a16:rowId xmlns:a16="http://schemas.microsoft.com/office/drawing/2014/main" val="10000"/>
                  </a:ext>
                </a:extLst>
              </a:tr>
              <a:tr h="425236">
                <a:tc>
                  <a:txBody>
                    <a:bodyPr/>
                    <a:lstStyle/>
                    <a:p>
                      <a:endParaRPr lang="en-US" sz="1400" b="1" dirty="0"/>
                    </a:p>
                  </a:txBody>
                  <a:tcPr>
                    <a:lnT w="12700"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t>Children &lt;5 y</a:t>
                      </a:r>
                    </a:p>
                  </a:txBody>
                  <a:tcPr>
                    <a:lnT w="12700"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t>Children 5-19</a:t>
                      </a:r>
                      <a:r>
                        <a:rPr lang="en-US" sz="1400" b="1" baseline="0" dirty="0"/>
                        <a:t> y</a:t>
                      </a:r>
                      <a:endParaRPr lang="en-US" sz="1400" b="1" dirty="0"/>
                    </a:p>
                  </a:txBody>
                  <a:tcPr>
                    <a:lnT w="12700"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t>Children</a:t>
                      </a:r>
                      <a:r>
                        <a:rPr lang="en-US" sz="1400" b="1" baseline="0" dirty="0"/>
                        <a:t> and adolescents (CDC)</a:t>
                      </a:r>
                      <a:endParaRPr lang="en-US" sz="1400" b="1" dirty="0"/>
                    </a:p>
                  </a:txBody>
                  <a:tcPr>
                    <a:lnT w="12700"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b="1" dirty="0"/>
                    </a:p>
                  </a:txBody>
                  <a:tcPr>
                    <a:lnT w="12700"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t>Adults</a:t>
                      </a:r>
                    </a:p>
                  </a:txBody>
                  <a:tcPr>
                    <a:lnT w="12700"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08137">
                <a:tc>
                  <a:txBody>
                    <a:bodyPr/>
                    <a:lstStyle/>
                    <a:p>
                      <a:r>
                        <a:rPr lang="en-US" sz="1400" dirty="0"/>
                        <a:t>Underweight</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BMI for age  and sex &lt; 5th percentile</a:t>
                      </a:r>
                    </a:p>
                    <a:p>
                      <a:pPr algn="ctr"/>
                      <a:endParaRPr lang="en-US" sz="140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BMI&lt;18.5kg/m</a:t>
                      </a:r>
                      <a:r>
                        <a:rPr lang="en-US" sz="1400" baseline="30000" dirty="0"/>
                        <a:t>2</a:t>
                      </a:r>
                      <a:endParaRPr lang="en-US" sz="140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31529956"/>
                  </a:ext>
                </a:extLst>
              </a:tr>
              <a:tr h="714540">
                <a:tc>
                  <a:txBody>
                    <a:bodyPr/>
                    <a:lstStyle/>
                    <a:p>
                      <a:r>
                        <a:rPr lang="en-US" sz="1400" dirty="0"/>
                        <a:t>Overweight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400" dirty="0"/>
                        <a:t>WHZ&gt;2</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400" dirty="0"/>
                        <a:t>WHZ&gt;1</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85th to less than the 95th percentile</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endParaRPr lang="en-US" sz="1400" dirty="0"/>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400" dirty="0"/>
                        <a:t>25 ≤ BMI &lt; 30 kg/m</a:t>
                      </a:r>
                      <a:r>
                        <a:rPr lang="en-US" sz="1400" baseline="30000" dirty="0"/>
                        <a:t>2</a:t>
                      </a:r>
                      <a:endParaRPr lang="en-US" sz="1400" dirty="0"/>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25236">
                <a:tc>
                  <a:txBody>
                    <a:bodyPr/>
                    <a:lstStyle/>
                    <a:p>
                      <a:endParaRPr lang="en-US" sz="1400" dirty="0"/>
                    </a:p>
                  </a:txBody>
                  <a:tcPr>
                    <a:lnL>
                      <a:noFill/>
                    </a:lnL>
                    <a:lnR>
                      <a:noFill/>
                    </a:lnR>
                    <a:lnT>
                      <a:noFill/>
                    </a:lnT>
                    <a:lnB>
                      <a:noFill/>
                    </a:lnB>
                    <a:lnTlToBr w="12700" cmpd="sng">
                      <a:noFill/>
                      <a:prstDash val="solid"/>
                    </a:lnTlToBr>
                    <a:lnBlToTr w="12700" cmpd="sng">
                      <a:noFill/>
                      <a:prstDash val="solid"/>
                    </a:lnBlToTr>
                  </a:tcPr>
                </a:tc>
                <a:tc>
                  <a:txBody>
                    <a:bodyPr/>
                    <a:lstStyle/>
                    <a:p>
                      <a:pPr algn="ctr"/>
                      <a:endParaRPr lang="en-US" sz="1400" dirty="0"/>
                    </a:p>
                  </a:txBody>
                  <a:tcPr>
                    <a:lnL>
                      <a:noFill/>
                    </a:lnL>
                    <a:lnR>
                      <a:noFill/>
                    </a:lnR>
                    <a:lnT>
                      <a:noFill/>
                    </a:lnT>
                    <a:lnB>
                      <a:noFill/>
                    </a:lnB>
                    <a:lnTlToBr w="12700" cmpd="sng">
                      <a:noFill/>
                      <a:prstDash val="solid"/>
                    </a:lnTlToBr>
                    <a:lnBlToTr w="12700" cmpd="sng">
                      <a:noFill/>
                      <a:prstDash val="solid"/>
                    </a:lnBlToTr>
                  </a:tcPr>
                </a:tc>
                <a:tc>
                  <a:txBody>
                    <a:bodyPr/>
                    <a:lstStyle/>
                    <a:p>
                      <a:pPr algn="ctr"/>
                      <a:endParaRPr lang="en-US" sz="1400" dirty="0"/>
                    </a:p>
                  </a:txBody>
                  <a:tcPr>
                    <a:lnL>
                      <a:noFill/>
                    </a:lnL>
                    <a:lnR>
                      <a:noFill/>
                    </a:lnR>
                    <a:lnT>
                      <a:noFill/>
                    </a:lnT>
                    <a:lnB>
                      <a:noFill/>
                    </a:lnB>
                    <a:lnTlToBr w="12700" cmpd="sng">
                      <a:noFill/>
                      <a:prstDash val="solid"/>
                    </a:lnTlToBr>
                    <a:lnBlToTr w="12700" cmpd="sng">
                      <a:noFill/>
                      <a:prstDash val="solid"/>
                    </a:lnBlToTr>
                  </a:tcPr>
                </a:tc>
                <a:tc>
                  <a:txBody>
                    <a:bodyPr/>
                    <a:lstStyle/>
                    <a:p>
                      <a:pPr algn="ctr"/>
                      <a:endParaRPr lang="en-US" sz="1400" dirty="0"/>
                    </a:p>
                  </a:txBody>
                  <a:tcPr>
                    <a:lnL>
                      <a:noFill/>
                    </a:lnL>
                    <a:lnR>
                      <a:noFill/>
                    </a:lnR>
                    <a:lnT>
                      <a:noFill/>
                    </a:lnT>
                    <a:lnB>
                      <a:noFill/>
                    </a:lnB>
                    <a:lnTlToBr w="12700" cmpd="sng">
                      <a:noFill/>
                      <a:prstDash val="solid"/>
                    </a:lnTlToBr>
                    <a:lnBlToTr w="12700" cmpd="sng">
                      <a:noFill/>
                      <a:prstDash val="solid"/>
                    </a:lnBlToTr>
                  </a:tcPr>
                </a:tc>
                <a:tc>
                  <a:txBody>
                    <a:bodyPr/>
                    <a:lstStyle/>
                    <a:p>
                      <a:pPr algn="ctr"/>
                      <a:endParaRPr lang="en-US" sz="1400" dirty="0"/>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sz="1400" dirty="0"/>
                        <a:t>(Class I) 30 ≤ BMI &lt; 35 kg/m</a:t>
                      </a:r>
                      <a:r>
                        <a:rPr lang="en-US" sz="1400" baseline="30000" dirty="0"/>
                        <a:t>2</a:t>
                      </a:r>
                      <a:endParaRPr lang="en-US" sz="1400" dirty="0"/>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67575">
                <a:tc>
                  <a:txBody>
                    <a:bodyPr/>
                    <a:lstStyle/>
                    <a:p>
                      <a:r>
                        <a:rPr lang="en-US" sz="1400" dirty="0"/>
                        <a:t>Obese</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sz="1400" dirty="0"/>
                        <a:t>WHZ&gt;3</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sz="1400" dirty="0"/>
                        <a:t>WHZ&gt;2</a:t>
                      </a:r>
                    </a:p>
                  </a:txBody>
                  <a:tcPr>
                    <a:lnL>
                      <a:noFill/>
                    </a:lnL>
                    <a:lnR>
                      <a:noFill/>
                    </a:lnR>
                    <a:lnT>
                      <a:noFill/>
                    </a:lnT>
                    <a:lnB>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95th percentile or greater</a:t>
                      </a:r>
                    </a:p>
                  </a:txBody>
                  <a:tcPr>
                    <a:lnL>
                      <a:noFill/>
                    </a:lnL>
                    <a:lnR>
                      <a:noFill/>
                    </a:lnR>
                    <a:lnT>
                      <a:noFill/>
                    </a:lnT>
                    <a:lnB>
                      <a:noFill/>
                    </a:lnB>
                    <a:lnTlToBr w="12700" cmpd="sng">
                      <a:noFill/>
                      <a:prstDash val="solid"/>
                    </a:lnTlToBr>
                    <a:lnBlToTr w="12700" cmpd="sng">
                      <a:noFill/>
                      <a:prstDash val="solid"/>
                    </a:lnBlToTr>
                  </a:tcPr>
                </a:tc>
                <a:tc>
                  <a:txBody>
                    <a:bodyPr/>
                    <a:lstStyle/>
                    <a:p>
                      <a:pPr algn="ctr"/>
                      <a:endParaRPr lang="en-US" sz="1400" dirty="0"/>
                    </a:p>
                  </a:txBody>
                  <a:tcPr>
                    <a:lnL>
                      <a:noFill/>
                    </a:lnL>
                    <a:lnR>
                      <a:noFill/>
                    </a:lnR>
                    <a:lnT>
                      <a:noFill/>
                    </a:lnT>
                    <a:lnB>
                      <a:noFill/>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a:t>(Class II) 35 ≤ BMI &lt; 39 kg/m</a:t>
                      </a:r>
                      <a:r>
                        <a:rPr lang="en-US" sz="1400" baseline="30000" dirty="0"/>
                        <a:t>2</a:t>
                      </a:r>
                      <a:endParaRPr lang="en-US" sz="1400" dirty="0"/>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425236">
                <a:tc>
                  <a:txBody>
                    <a:bodyPr/>
                    <a:lstStyle/>
                    <a:p>
                      <a:endParaRPr lang="en-US" sz="1400" dirty="0"/>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dirty="0"/>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dirty="0"/>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dirty="0"/>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dirty="0"/>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a:t>(Class III) BMI ≥ 40 kg/m</a:t>
                      </a:r>
                      <a:r>
                        <a:rPr lang="en-US" sz="1400" baseline="30000" dirty="0"/>
                        <a:t>2</a:t>
                      </a:r>
                      <a:endParaRPr lang="en-US" sz="1400" dirty="0"/>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sp>
        <p:nvSpPr>
          <p:cNvPr id="4" name="Content Placeholder 3">
            <a:extLst>
              <a:ext uri="{FF2B5EF4-FFF2-40B4-BE49-F238E27FC236}">
                <a16:creationId xmlns:a16="http://schemas.microsoft.com/office/drawing/2014/main" id="{7385556C-E5BF-485F-B2FB-955C3699BF55}"/>
              </a:ext>
            </a:extLst>
          </p:cNvPr>
          <p:cNvSpPr>
            <a:spLocks noGrp="1"/>
          </p:cNvSpPr>
          <p:nvPr>
            <p:ph idx="1"/>
          </p:nvPr>
        </p:nvSpPr>
        <p:spPr>
          <a:xfrm>
            <a:off x="6096000" y="5067300"/>
            <a:ext cx="5275847" cy="757238"/>
          </a:xfrm>
        </p:spPr>
        <p:txBody>
          <a:bodyPr>
            <a:normAutofit/>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Adult body mass index (BMI): weight(kg)/[height(m)]</a:t>
            </a:r>
            <a:r>
              <a:rPr lang="en-US" sz="1800" baseline="30000" dirty="0">
                <a:effectLst/>
                <a:latin typeface="Calibri" panose="020F0502020204030204" pitchFamily="34" charset="0"/>
                <a:ea typeface="Calibri" panose="020F0502020204030204" pitchFamily="34" charset="0"/>
                <a:cs typeface="Times New Roman" panose="02020603050405020304" pitchFamily="18" charset="0"/>
              </a:rPr>
              <a:t>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29F812CC-7A82-47D3-B045-D4D193E898C2}" type="slidenum">
              <a:rPr lang="en-US" smtClean="0"/>
              <a:t>30</a:t>
            </a:fld>
            <a:endParaRPr lang="en-US"/>
          </a:p>
        </p:txBody>
      </p:sp>
    </p:spTree>
    <p:extLst>
      <p:ext uri="{BB962C8B-B14F-4D97-AF65-F5344CB8AC3E}">
        <p14:creationId xmlns:p14="http://schemas.microsoft.com/office/powerpoint/2010/main" val="20781099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794805" y="273995"/>
            <a:ext cx="9049407" cy="535531"/>
          </a:xfrm>
          <a:prstGeom prst="rect">
            <a:avLst/>
          </a:prstGeom>
          <a:noFill/>
        </p:spPr>
        <p:txBody>
          <a:bodyPr wrap="square" rtlCol="0">
            <a:spAutoFit/>
          </a:bodyPr>
          <a:lstStyle/>
          <a:p>
            <a:pPr algn="ctr">
              <a:lnSpc>
                <a:spcPct val="90000"/>
              </a:lnSpc>
              <a:spcBef>
                <a:spcPct val="0"/>
              </a:spcBef>
            </a:pPr>
            <a:r>
              <a:rPr lang="en-US" sz="3200" b="1" dirty="0">
                <a:solidFill>
                  <a:srgbClr val="C00000"/>
                </a:solidFill>
                <a:latin typeface="+mj-lt"/>
                <a:ea typeface="+mj-ea"/>
                <a:cs typeface="+mj-cs"/>
              </a:rPr>
              <a:t>Global overweight burden children (&lt; 5y)</a:t>
            </a:r>
          </a:p>
        </p:txBody>
      </p:sp>
      <p:sp>
        <p:nvSpPr>
          <p:cNvPr id="11" name="TextBox 10"/>
          <p:cNvSpPr txBox="1"/>
          <p:nvPr/>
        </p:nvSpPr>
        <p:spPr>
          <a:xfrm>
            <a:off x="8002884" y="6048573"/>
            <a:ext cx="3234090" cy="307777"/>
          </a:xfrm>
          <a:prstGeom prst="rect">
            <a:avLst/>
          </a:prstGeom>
          <a:noFill/>
        </p:spPr>
        <p:txBody>
          <a:bodyPr wrap="none" rtlCol="0">
            <a:spAutoFit/>
          </a:bodyPr>
          <a:lstStyle/>
          <a:p>
            <a:pPr algn="r"/>
            <a:r>
              <a:rPr lang="en-US" sz="1400" dirty="0">
                <a:latin typeface="Calibri"/>
                <a:cs typeface="Calibri"/>
              </a:rPr>
              <a:t>Citations: UNICEF/WHO/World Bank 2023</a:t>
            </a:r>
            <a:endParaRPr lang="en-US" sz="1400" i="1" dirty="0">
              <a:latin typeface="Calibri"/>
              <a:cs typeface="Calibri"/>
            </a:endParaRPr>
          </a:p>
        </p:txBody>
      </p:sp>
      <p:sp>
        <p:nvSpPr>
          <p:cNvPr id="4" name="Rectangle 3">
            <a:extLst>
              <a:ext uri="{FF2B5EF4-FFF2-40B4-BE49-F238E27FC236}">
                <a16:creationId xmlns:a16="http://schemas.microsoft.com/office/drawing/2014/main" id="{4A28A34F-58F3-49B3-8511-BEBEA89807C1}"/>
              </a:ext>
            </a:extLst>
          </p:cNvPr>
          <p:cNvSpPr/>
          <p:nvPr/>
        </p:nvSpPr>
        <p:spPr>
          <a:xfrm>
            <a:off x="9619929" y="786652"/>
            <a:ext cx="953478" cy="74620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29F812CC-7A82-47D3-B045-D4D193E898C2}" type="slidenum">
              <a:rPr lang="en-US" smtClean="0"/>
              <a:t>31</a:t>
            </a:fld>
            <a:endParaRPr lang="en-US" dirty="0"/>
          </a:p>
        </p:txBody>
      </p:sp>
      <p:pic>
        <p:nvPicPr>
          <p:cNvPr id="6" name="Picture 5">
            <a:extLst>
              <a:ext uri="{FF2B5EF4-FFF2-40B4-BE49-F238E27FC236}">
                <a16:creationId xmlns:a16="http://schemas.microsoft.com/office/drawing/2014/main" id="{8FCAC78F-1E85-5D13-8DF4-D237613E1688}"/>
              </a:ext>
            </a:extLst>
          </p:cNvPr>
          <p:cNvPicPr>
            <a:picLocks noChangeAspect="1"/>
          </p:cNvPicPr>
          <p:nvPr/>
        </p:nvPicPr>
        <p:blipFill>
          <a:blip r:embed="rId3"/>
          <a:stretch>
            <a:fillRect/>
          </a:stretch>
        </p:blipFill>
        <p:spPr>
          <a:xfrm>
            <a:off x="1347787" y="809625"/>
            <a:ext cx="9496425" cy="5238750"/>
          </a:xfrm>
          <a:prstGeom prst="rect">
            <a:avLst/>
          </a:prstGeom>
        </p:spPr>
      </p:pic>
    </p:spTree>
    <p:extLst>
      <p:ext uri="{BB962C8B-B14F-4D97-AF65-F5344CB8AC3E}">
        <p14:creationId xmlns:p14="http://schemas.microsoft.com/office/powerpoint/2010/main" val="22286264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734075" y="530190"/>
            <a:ext cx="9020627" cy="535531"/>
          </a:xfrm>
          <a:prstGeom prst="rect">
            <a:avLst/>
          </a:prstGeom>
          <a:noFill/>
        </p:spPr>
        <p:txBody>
          <a:bodyPr wrap="square" rtlCol="0">
            <a:spAutoFit/>
          </a:bodyPr>
          <a:lstStyle>
            <a:defPPr>
              <a:defRPr lang="en-US"/>
            </a:defPPr>
            <a:lvl1pPr algn="ctr">
              <a:lnSpc>
                <a:spcPct val="90000"/>
              </a:lnSpc>
              <a:spcBef>
                <a:spcPct val="0"/>
              </a:spcBef>
              <a:defRPr sz="3200" b="1">
                <a:solidFill>
                  <a:srgbClr val="C00000"/>
                </a:solidFill>
                <a:latin typeface="+mj-lt"/>
                <a:ea typeface="+mj-ea"/>
                <a:cs typeface="+mj-cs"/>
              </a:defRPr>
            </a:lvl1pPr>
          </a:lstStyle>
          <a:p>
            <a:r>
              <a:rPr lang="en-US" dirty="0"/>
              <a:t>Overweight/Obesity</a:t>
            </a:r>
          </a:p>
        </p:txBody>
      </p:sp>
      <p:sp>
        <p:nvSpPr>
          <p:cNvPr id="13" name="Content Placeholder 2"/>
          <p:cNvSpPr txBox="1">
            <a:spLocks/>
          </p:cNvSpPr>
          <p:nvPr/>
        </p:nvSpPr>
        <p:spPr>
          <a:xfrm>
            <a:off x="1134979" y="1146209"/>
            <a:ext cx="10218821" cy="5181601"/>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100" b="1" dirty="0">
                <a:solidFill>
                  <a:schemeClr val="tx1"/>
                </a:solidFill>
              </a:rPr>
              <a:t>Proxy for metabolic syndrome</a:t>
            </a:r>
            <a:endParaRPr lang="en-US" sz="2100" dirty="0">
              <a:solidFill>
                <a:schemeClr val="tx1"/>
              </a:solidFill>
            </a:endParaRPr>
          </a:p>
          <a:p>
            <a:pPr algn="l"/>
            <a:endParaRPr lang="en-US" sz="2100" b="1" dirty="0">
              <a:solidFill>
                <a:schemeClr val="tx1"/>
              </a:solidFill>
            </a:endParaRPr>
          </a:p>
          <a:p>
            <a:pPr algn="l"/>
            <a:r>
              <a:rPr lang="en-US" sz="2100" b="1" dirty="0">
                <a:solidFill>
                  <a:schemeClr val="tx1"/>
                </a:solidFill>
              </a:rPr>
              <a:t>Causes:</a:t>
            </a:r>
          </a:p>
          <a:p>
            <a:pPr marL="342900" indent="-342900" algn="l">
              <a:buFont typeface="Arial"/>
              <a:buChar char="•"/>
            </a:pPr>
            <a:r>
              <a:rPr lang="en-US" sz="2100" dirty="0">
                <a:solidFill>
                  <a:schemeClr val="tx1"/>
                </a:solidFill>
              </a:rPr>
              <a:t>Lifestyle factors, e.g. low quality diets, low physical activity, irregular sleep.</a:t>
            </a:r>
          </a:p>
          <a:p>
            <a:pPr marL="342900" indent="-342900" algn="l">
              <a:buFont typeface="Arial"/>
              <a:buChar char="•"/>
            </a:pPr>
            <a:r>
              <a:rPr lang="en-US" sz="2100" dirty="0">
                <a:solidFill>
                  <a:schemeClr val="tx1"/>
                </a:solidFill>
              </a:rPr>
              <a:t>Genetics and diseases (e.g. hypothyroidism) </a:t>
            </a:r>
          </a:p>
          <a:p>
            <a:pPr marL="342900" indent="-342900" algn="l">
              <a:buFont typeface="Arial"/>
              <a:buChar char="•"/>
            </a:pPr>
            <a:r>
              <a:rPr lang="en-US" sz="2100" dirty="0">
                <a:solidFill>
                  <a:schemeClr val="tx1"/>
                </a:solidFill>
              </a:rPr>
              <a:t>Medications can contribute</a:t>
            </a:r>
          </a:p>
          <a:p>
            <a:pPr marL="342900" indent="-342900" algn="l">
              <a:buFont typeface="Arial"/>
              <a:buChar char="•"/>
            </a:pPr>
            <a:r>
              <a:rPr lang="en-US" sz="2100" dirty="0">
                <a:solidFill>
                  <a:schemeClr val="tx1"/>
                </a:solidFill>
              </a:rPr>
              <a:t>Unhealthy food environments eg food deserts</a:t>
            </a:r>
          </a:p>
          <a:p>
            <a:pPr marL="342900" indent="-342900" algn="l">
              <a:buFont typeface="Arial"/>
              <a:buChar char="•"/>
            </a:pPr>
            <a:endParaRPr lang="en-US" sz="2100" dirty="0">
              <a:solidFill>
                <a:schemeClr val="tx1"/>
              </a:solidFill>
            </a:endParaRPr>
          </a:p>
          <a:p>
            <a:pPr algn="l"/>
            <a:r>
              <a:rPr lang="en-US" sz="2100" b="1" dirty="0">
                <a:solidFill>
                  <a:schemeClr val="tx1"/>
                </a:solidFill>
              </a:rPr>
              <a:t>Consequences:</a:t>
            </a:r>
          </a:p>
          <a:p>
            <a:pPr marL="342900" indent="-342900" algn="l">
              <a:buFont typeface="Arial"/>
              <a:buChar char="•"/>
            </a:pPr>
            <a:r>
              <a:rPr lang="en-US" sz="2100" dirty="0">
                <a:solidFill>
                  <a:schemeClr val="tx1"/>
                </a:solidFill>
              </a:rPr>
              <a:t>Increased risk of  morbidity and mortality</a:t>
            </a:r>
          </a:p>
          <a:p>
            <a:pPr marL="342900" indent="-342900" algn="l">
              <a:buFont typeface="Arial"/>
              <a:buChar char="•"/>
            </a:pPr>
            <a:r>
              <a:rPr lang="en-US" sz="2100" dirty="0">
                <a:solidFill>
                  <a:schemeClr val="tx1"/>
                </a:solidFill>
              </a:rPr>
              <a:t>Associated with diet-related NCDs e.g. type 2 diabetes mellitus, coronary heart disease and stroke, some cancers  etc</a:t>
            </a:r>
          </a:p>
          <a:p>
            <a:pPr marL="342900" indent="-342900" algn="l">
              <a:buFont typeface="Arial"/>
              <a:buChar char="•"/>
            </a:pPr>
            <a:r>
              <a:rPr lang="en-US" sz="2100" dirty="0">
                <a:solidFill>
                  <a:schemeClr val="tx1"/>
                </a:solidFill>
              </a:rPr>
              <a:t>Adverse psychosocial effects (e.g. depression).</a:t>
            </a:r>
          </a:p>
          <a:p>
            <a:pPr marL="342900" indent="-342900" algn="l">
              <a:buFont typeface="Arial"/>
              <a:buChar char="•"/>
            </a:pPr>
            <a:endParaRPr lang="en-US" sz="2400" dirty="0">
              <a:solidFill>
                <a:schemeClr val="tx1"/>
              </a:solidFill>
            </a:endParaRPr>
          </a:p>
        </p:txBody>
      </p:sp>
      <p:sp>
        <p:nvSpPr>
          <p:cNvPr id="14" name="TextBox 13"/>
          <p:cNvSpPr txBox="1"/>
          <p:nvPr/>
        </p:nvSpPr>
        <p:spPr>
          <a:xfrm>
            <a:off x="7304448" y="6385158"/>
            <a:ext cx="2906352" cy="307777"/>
          </a:xfrm>
          <a:prstGeom prst="rect">
            <a:avLst/>
          </a:prstGeom>
          <a:noFill/>
        </p:spPr>
        <p:txBody>
          <a:bodyPr wrap="none" rtlCol="0">
            <a:spAutoFit/>
          </a:bodyPr>
          <a:lstStyle/>
          <a:p>
            <a:pPr algn="r"/>
            <a:r>
              <a:rPr lang="en-US" sz="1400" dirty="0">
                <a:latin typeface="Calibri"/>
                <a:cs typeface="Calibri"/>
              </a:rPr>
              <a:t>Citations: WHO 2016c; Roberto 2015</a:t>
            </a:r>
            <a:endParaRPr lang="en-US" sz="1400" i="1" dirty="0">
              <a:latin typeface="Calibri"/>
              <a:cs typeface="Calibri"/>
            </a:endParaRPr>
          </a:p>
        </p:txBody>
      </p:sp>
      <p:sp>
        <p:nvSpPr>
          <p:cNvPr id="2" name="Slide Number Placeholder 1"/>
          <p:cNvSpPr>
            <a:spLocks noGrp="1"/>
          </p:cNvSpPr>
          <p:nvPr>
            <p:ph type="sldNum" sz="quarter" idx="12"/>
          </p:nvPr>
        </p:nvSpPr>
        <p:spPr/>
        <p:txBody>
          <a:bodyPr/>
          <a:lstStyle/>
          <a:p>
            <a:fld id="{29F812CC-7A82-47D3-B045-D4D193E898C2}" type="slidenum">
              <a:rPr lang="en-US" smtClean="0"/>
              <a:t>32</a:t>
            </a:fld>
            <a:endParaRPr lang="en-US"/>
          </a:p>
        </p:txBody>
      </p:sp>
    </p:spTree>
    <p:extLst>
      <p:ext uri="{BB962C8B-B14F-4D97-AF65-F5344CB8AC3E}">
        <p14:creationId xmlns:p14="http://schemas.microsoft.com/office/powerpoint/2010/main" val="25872540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1826-0E02-E37A-70AA-3D9015C48EB2}"/>
              </a:ext>
            </a:extLst>
          </p:cNvPr>
          <p:cNvSpPr>
            <a:spLocks noGrp="1"/>
          </p:cNvSpPr>
          <p:nvPr>
            <p:ph type="title"/>
          </p:nvPr>
        </p:nvSpPr>
        <p:spPr/>
        <p:txBody>
          <a:bodyPr/>
          <a:lstStyle/>
          <a:p>
            <a:pPr algn="ctr"/>
            <a:r>
              <a:rPr lang="en-US" sz="3200" b="1" dirty="0">
                <a:solidFill>
                  <a:srgbClr val="C00000"/>
                </a:solidFill>
              </a:rPr>
              <a:t>SAS exercise: computing child growth indices</a:t>
            </a:r>
          </a:p>
        </p:txBody>
      </p:sp>
      <p:pic>
        <p:nvPicPr>
          <p:cNvPr id="5" name="Content Placeholder 4" descr="A graph of different colored lines&#10;&#10;Description automatically generated">
            <a:extLst>
              <a:ext uri="{FF2B5EF4-FFF2-40B4-BE49-F238E27FC236}">
                <a16:creationId xmlns:a16="http://schemas.microsoft.com/office/drawing/2014/main" id="{257F4D57-CF39-6B8A-B5E6-F0BFD9B32E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12291" y="1603204"/>
            <a:ext cx="6167417" cy="4351338"/>
          </a:xfrm>
        </p:spPr>
      </p:pic>
      <p:sp>
        <p:nvSpPr>
          <p:cNvPr id="6" name="Slide Number Placeholder 5">
            <a:extLst>
              <a:ext uri="{FF2B5EF4-FFF2-40B4-BE49-F238E27FC236}">
                <a16:creationId xmlns:a16="http://schemas.microsoft.com/office/drawing/2014/main" id="{1A04684C-5025-63A1-21C0-F1DAED56B2A9}"/>
              </a:ext>
            </a:extLst>
          </p:cNvPr>
          <p:cNvSpPr>
            <a:spLocks noGrp="1"/>
          </p:cNvSpPr>
          <p:nvPr>
            <p:ph type="sldNum" sz="quarter" idx="12"/>
          </p:nvPr>
        </p:nvSpPr>
        <p:spPr/>
        <p:txBody>
          <a:bodyPr/>
          <a:lstStyle/>
          <a:p>
            <a:fld id="{263BAECA-B8BF-4126-8C56-8A9C307431E0}" type="slidenum">
              <a:rPr lang="en-US" smtClean="0"/>
              <a:t>33</a:t>
            </a:fld>
            <a:endParaRPr lang="en-US"/>
          </a:p>
        </p:txBody>
      </p:sp>
    </p:spTree>
    <p:extLst>
      <p:ext uri="{BB962C8B-B14F-4D97-AF65-F5344CB8AC3E}">
        <p14:creationId xmlns:p14="http://schemas.microsoft.com/office/powerpoint/2010/main" val="16197357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33FA-C80E-637A-E7E8-C5E2B3EFB50E}"/>
              </a:ext>
            </a:extLst>
          </p:cNvPr>
          <p:cNvSpPr>
            <a:spLocks noGrp="1"/>
          </p:cNvSpPr>
          <p:nvPr>
            <p:ph type="title"/>
          </p:nvPr>
        </p:nvSpPr>
        <p:spPr/>
        <p:txBody>
          <a:bodyPr/>
          <a:lstStyle/>
          <a:p>
            <a:pPr algn="ctr"/>
            <a:r>
              <a:rPr lang="en-US" sz="3200" dirty="0">
                <a:solidFill>
                  <a:srgbClr val="C00000"/>
                </a:solidFill>
              </a:rPr>
              <a:t>Resources for anthropometry</a:t>
            </a:r>
          </a:p>
        </p:txBody>
      </p:sp>
      <p:sp>
        <p:nvSpPr>
          <p:cNvPr id="3" name="Content Placeholder 2">
            <a:extLst>
              <a:ext uri="{FF2B5EF4-FFF2-40B4-BE49-F238E27FC236}">
                <a16:creationId xmlns:a16="http://schemas.microsoft.com/office/drawing/2014/main" id="{11544AAA-5B89-6A61-2695-73C0B312A847}"/>
              </a:ext>
            </a:extLst>
          </p:cNvPr>
          <p:cNvSpPr>
            <a:spLocks noGrp="1"/>
          </p:cNvSpPr>
          <p:nvPr>
            <p:ph idx="1"/>
          </p:nvPr>
        </p:nvSpPr>
        <p:spPr>
          <a:xfrm>
            <a:off x="838200" y="1623696"/>
            <a:ext cx="10515600" cy="4351338"/>
          </a:xfrm>
        </p:spPr>
        <p:txBody>
          <a:bodyPr>
            <a:normAutofit/>
          </a:bodyPr>
          <a:lstStyle/>
          <a:p>
            <a:pPr marL="0" indent="0">
              <a:buNone/>
            </a:pPr>
            <a:r>
              <a:rPr lang="en-US" sz="2000" dirty="0"/>
              <a:t>Children</a:t>
            </a:r>
          </a:p>
          <a:p>
            <a:r>
              <a:rPr lang="en-US" sz="2000" dirty="0">
                <a:hlinkClick r:id="rId2"/>
              </a:rPr>
              <a:t>https://www.who.int/tools/child-growth-standards</a:t>
            </a:r>
            <a:endParaRPr lang="en-US" sz="2000" dirty="0"/>
          </a:p>
          <a:p>
            <a:r>
              <a:rPr lang="en-US" sz="2000" dirty="0">
                <a:hlinkClick r:id="rId3"/>
              </a:rPr>
              <a:t>https://www.who.int/tools/child-growth-standards/software</a:t>
            </a:r>
            <a:endParaRPr lang="en-US" sz="2000" dirty="0"/>
          </a:p>
          <a:p>
            <a:r>
              <a:rPr lang="en-US" sz="2000" dirty="0">
                <a:hlinkClick r:id="rId4"/>
              </a:rPr>
              <a:t>https://cdn.who.int/media/docs/default-source/child-growth/child-growth-standards/software/anthro-pc-manual-v322.pdf?sfvrsn=c4e76522_2</a:t>
            </a:r>
            <a:endParaRPr lang="en-US" sz="2000" dirty="0"/>
          </a:p>
          <a:p>
            <a:pPr marL="0" indent="0">
              <a:buNone/>
            </a:pPr>
            <a:endParaRPr lang="en-US" sz="2000" dirty="0"/>
          </a:p>
          <a:p>
            <a:pPr marL="0" indent="0">
              <a:buNone/>
            </a:pPr>
            <a:r>
              <a:rPr lang="en-US" sz="2000" dirty="0"/>
              <a:t>Adolescents</a:t>
            </a:r>
          </a:p>
          <a:p>
            <a:r>
              <a:rPr lang="en-US" sz="2000" dirty="0">
                <a:hlinkClick r:id="rId5"/>
              </a:rPr>
              <a:t>https://www.who.int/tools/growth-reference-data-for-5to19-years/indicators/bmi-for-age</a:t>
            </a:r>
            <a:endParaRPr lang="en-US" sz="2000" dirty="0"/>
          </a:p>
          <a:p>
            <a:endParaRPr lang="en-US" dirty="0"/>
          </a:p>
        </p:txBody>
      </p:sp>
      <p:sp>
        <p:nvSpPr>
          <p:cNvPr id="4" name="Slide Number Placeholder 3">
            <a:extLst>
              <a:ext uri="{FF2B5EF4-FFF2-40B4-BE49-F238E27FC236}">
                <a16:creationId xmlns:a16="http://schemas.microsoft.com/office/drawing/2014/main" id="{E1E9DF5D-1ED4-3E37-39A7-B04BF56A4A81}"/>
              </a:ext>
            </a:extLst>
          </p:cNvPr>
          <p:cNvSpPr>
            <a:spLocks noGrp="1"/>
          </p:cNvSpPr>
          <p:nvPr>
            <p:ph type="sldNum" sz="quarter" idx="12"/>
          </p:nvPr>
        </p:nvSpPr>
        <p:spPr/>
        <p:txBody>
          <a:bodyPr/>
          <a:lstStyle/>
          <a:p>
            <a:fld id="{263BAECA-B8BF-4126-8C56-8A9C307431E0}" type="slidenum">
              <a:rPr lang="en-US" smtClean="0"/>
              <a:t>34</a:t>
            </a:fld>
            <a:endParaRPr lang="en-US"/>
          </a:p>
        </p:txBody>
      </p:sp>
    </p:spTree>
    <p:extLst>
      <p:ext uri="{BB962C8B-B14F-4D97-AF65-F5344CB8AC3E}">
        <p14:creationId xmlns:p14="http://schemas.microsoft.com/office/powerpoint/2010/main" val="5650959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84150"/>
          </a:xfrm>
        </p:spPr>
        <p:txBody>
          <a:bodyPr>
            <a:normAutofit/>
          </a:bodyPr>
          <a:lstStyle/>
          <a:p>
            <a:pPr algn="ctr"/>
            <a:r>
              <a:rPr lang="en-US" sz="3200" dirty="0">
                <a:solidFill>
                  <a:srgbClr val="C00000"/>
                </a:solidFill>
              </a:rPr>
              <a:t>Types of nutrition assessment</a:t>
            </a:r>
          </a:p>
        </p:txBody>
      </p:sp>
      <p:sp>
        <p:nvSpPr>
          <p:cNvPr id="3" name="Content Placeholder 2"/>
          <p:cNvSpPr>
            <a:spLocks noGrp="1"/>
          </p:cNvSpPr>
          <p:nvPr>
            <p:ph idx="1"/>
          </p:nvPr>
        </p:nvSpPr>
        <p:spPr/>
        <p:txBody>
          <a:bodyPr/>
          <a:lstStyle/>
          <a:p>
            <a:pPr marL="514350" indent="-514350">
              <a:buFont typeface="+mj-lt"/>
              <a:buAutoNum type="arabicPeriod"/>
            </a:pPr>
            <a:r>
              <a:rPr lang="en-US" sz="3600" dirty="0"/>
              <a:t>A</a:t>
            </a:r>
            <a:r>
              <a:rPr lang="en-US" dirty="0"/>
              <a:t>nthropometric assessment</a:t>
            </a:r>
          </a:p>
          <a:p>
            <a:pPr lvl="1"/>
            <a:r>
              <a:rPr lang="en-US" dirty="0"/>
              <a:t>Growth anthropometry</a:t>
            </a:r>
          </a:p>
          <a:p>
            <a:pPr marL="514350" indent="-514350">
              <a:buFont typeface="+mj-lt"/>
              <a:buAutoNum type="arabicPeriod"/>
            </a:pPr>
            <a:r>
              <a:rPr lang="en-US" sz="3600" dirty="0"/>
              <a:t>B</a:t>
            </a:r>
            <a:r>
              <a:rPr lang="en-US" dirty="0"/>
              <a:t>iochemical assessment</a:t>
            </a:r>
          </a:p>
          <a:p>
            <a:pPr marL="514350" indent="-514350">
              <a:buFont typeface="+mj-lt"/>
              <a:buAutoNum type="arabicPeriod"/>
            </a:pPr>
            <a:r>
              <a:rPr lang="en-US" sz="3600" dirty="0"/>
              <a:t>C</a:t>
            </a:r>
            <a:r>
              <a:rPr lang="en-US" dirty="0"/>
              <a:t>linical assessment</a:t>
            </a:r>
          </a:p>
          <a:p>
            <a:pPr marL="514350" indent="-514350">
              <a:buFont typeface="+mj-lt"/>
              <a:buAutoNum type="arabicPeriod"/>
            </a:pPr>
            <a:r>
              <a:rPr lang="en-US" sz="3600" dirty="0">
                <a:solidFill>
                  <a:srgbClr val="0070C0"/>
                </a:solidFill>
              </a:rPr>
              <a:t>D</a:t>
            </a:r>
            <a:r>
              <a:rPr lang="en-US" dirty="0">
                <a:solidFill>
                  <a:srgbClr val="0070C0"/>
                </a:solidFill>
              </a:rPr>
              <a:t>ietary assessment</a:t>
            </a:r>
          </a:p>
          <a:p>
            <a:pPr marL="514350" indent="-514350">
              <a:buFont typeface="+mj-lt"/>
              <a:buAutoNum type="arabicPeriod"/>
            </a:pPr>
            <a:endParaRPr lang="en-US" dirty="0"/>
          </a:p>
        </p:txBody>
      </p:sp>
      <p:sp>
        <p:nvSpPr>
          <p:cNvPr id="6" name="Slide Number Placeholder 5"/>
          <p:cNvSpPr>
            <a:spLocks noGrp="1"/>
          </p:cNvSpPr>
          <p:nvPr>
            <p:ph type="sldNum" sz="quarter" idx="12"/>
          </p:nvPr>
        </p:nvSpPr>
        <p:spPr/>
        <p:txBody>
          <a:bodyPr/>
          <a:lstStyle/>
          <a:p>
            <a:fld id="{29F812CC-7A82-47D3-B045-D4D193E898C2}" type="slidenum">
              <a:rPr lang="en-US" smtClean="0"/>
              <a:t>35</a:t>
            </a:fld>
            <a:endParaRPr lang="en-US"/>
          </a:p>
        </p:txBody>
      </p:sp>
    </p:spTree>
    <p:extLst>
      <p:ext uri="{BB962C8B-B14F-4D97-AF65-F5344CB8AC3E}">
        <p14:creationId xmlns:p14="http://schemas.microsoft.com/office/powerpoint/2010/main" val="33182952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7463"/>
            <a:ext cx="10515600" cy="805949"/>
          </a:xfrm>
        </p:spPr>
        <p:txBody>
          <a:bodyPr>
            <a:normAutofit/>
          </a:bodyPr>
          <a:lstStyle/>
          <a:p>
            <a:pPr algn="ctr"/>
            <a:r>
              <a:rPr lang="en-US" sz="3200" dirty="0">
                <a:solidFill>
                  <a:srgbClr val="C00000"/>
                </a:solidFill>
              </a:rPr>
              <a:t>Nutrition epidemiology</a:t>
            </a:r>
          </a:p>
        </p:txBody>
      </p:sp>
      <p:sp>
        <p:nvSpPr>
          <p:cNvPr id="3" name="Content Placeholder 2"/>
          <p:cNvSpPr>
            <a:spLocks noGrp="1"/>
          </p:cNvSpPr>
          <p:nvPr>
            <p:ph idx="1"/>
          </p:nvPr>
        </p:nvSpPr>
        <p:spPr>
          <a:xfrm>
            <a:off x="838200" y="1684212"/>
            <a:ext cx="10515600" cy="4351338"/>
          </a:xfrm>
        </p:spPr>
        <p:txBody>
          <a:bodyPr>
            <a:noAutofit/>
          </a:bodyPr>
          <a:lstStyle/>
          <a:p>
            <a:r>
              <a:rPr lang="en-US" sz="2200" b="1" dirty="0"/>
              <a:t>Definition: </a:t>
            </a:r>
            <a:r>
              <a:rPr lang="en-US" sz="2200" dirty="0"/>
              <a:t>examines dietary or nutritional factors in relation to disease occurrence in populations.</a:t>
            </a:r>
          </a:p>
          <a:p>
            <a:endParaRPr lang="en-US" sz="2200" dirty="0"/>
          </a:p>
          <a:p>
            <a:r>
              <a:rPr lang="en-US" sz="2200" dirty="0"/>
              <a:t>Epidemiological methods have been used to study the relationship between diet and disease</a:t>
            </a:r>
          </a:p>
          <a:p>
            <a:endParaRPr lang="en-US" sz="2200" dirty="0"/>
          </a:p>
          <a:p>
            <a:r>
              <a:rPr lang="en-US" sz="2200" dirty="0"/>
              <a:t>Findings from nutritional epidemiology used in guiding dietary recommendations for the prevention of non-communicable diseases (e.g., cardiovascular disease, hypertension, diabetes, cancer etc). </a:t>
            </a:r>
          </a:p>
          <a:p>
            <a:endParaRPr lang="en-US" sz="2200" dirty="0"/>
          </a:p>
          <a:p>
            <a:endParaRPr lang="en-US" sz="2200" dirty="0"/>
          </a:p>
        </p:txBody>
      </p:sp>
      <p:sp>
        <p:nvSpPr>
          <p:cNvPr id="4" name="TextBox 3"/>
          <p:cNvSpPr txBox="1"/>
          <p:nvPr/>
        </p:nvSpPr>
        <p:spPr>
          <a:xfrm>
            <a:off x="6827515" y="6356350"/>
            <a:ext cx="3566169" cy="307777"/>
          </a:xfrm>
          <a:prstGeom prst="rect">
            <a:avLst/>
          </a:prstGeom>
          <a:noFill/>
        </p:spPr>
        <p:txBody>
          <a:bodyPr wrap="none" rtlCol="0">
            <a:spAutoFit/>
          </a:bodyPr>
          <a:lstStyle/>
          <a:p>
            <a:pPr lvl="0"/>
            <a:r>
              <a:rPr lang="en-US" sz="1400" dirty="0">
                <a:latin typeface="Calibri"/>
                <a:cs typeface="Calibri"/>
              </a:rPr>
              <a:t>Citations: </a:t>
            </a:r>
            <a:r>
              <a:rPr lang="en-US" sz="1400" dirty="0"/>
              <a:t>McCullough  and  </a:t>
            </a:r>
            <a:r>
              <a:rPr lang="en-US" sz="1400" dirty="0" err="1"/>
              <a:t>Giovannucci</a:t>
            </a:r>
            <a:r>
              <a:rPr lang="en-US" sz="1400" dirty="0"/>
              <a:t>, 2006</a:t>
            </a:r>
          </a:p>
        </p:txBody>
      </p:sp>
      <p:sp>
        <p:nvSpPr>
          <p:cNvPr id="5" name="Slide Number Placeholder 4"/>
          <p:cNvSpPr>
            <a:spLocks noGrp="1"/>
          </p:cNvSpPr>
          <p:nvPr>
            <p:ph type="sldNum" sz="quarter" idx="12"/>
          </p:nvPr>
        </p:nvSpPr>
        <p:spPr/>
        <p:txBody>
          <a:bodyPr/>
          <a:lstStyle/>
          <a:p>
            <a:fld id="{29F812CC-7A82-47D3-B045-D4D193E898C2}" type="slidenum">
              <a:rPr lang="en-US" smtClean="0"/>
              <a:t>36</a:t>
            </a:fld>
            <a:endParaRPr lang="en-US"/>
          </a:p>
        </p:txBody>
      </p:sp>
    </p:spTree>
    <p:extLst>
      <p:ext uri="{BB962C8B-B14F-4D97-AF65-F5344CB8AC3E}">
        <p14:creationId xmlns:p14="http://schemas.microsoft.com/office/powerpoint/2010/main" val="12050987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07001"/>
          </a:xfrm>
        </p:spPr>
        <p:txBody>
          <a:bodyPr>
            <a:normAutofit/>
          </a:bodyPr>
          <a:lstStyle/>
          <a:p>
            <a:pPr algn="ctr"/>
            <a:r>
              <a:rPr lang="en-US" sz="3200" dirty="0">
                <a:solidFill>
                  <a:srgbClr val="C00000"/>
                </a:solidFill>
              </a:rPr>
              <a:t>Nutrition assessment methods: Dietary assessment</a:t>
            </a:r>
          </a:p>
        </p:txBody>
      </p:sp>
      <p:sp>
        <p:nvSpPr>
          <p:cNvPr id="3" name="Content Placeholder 2"/>
          <p:cNvSpPr>
            <a:spLocks noGrp="1"/>
          </p:cNvSpPr>
          <p:nvPr>
            <p:ph idx="1"/>
          </p:nvPr>
        </p:nvSpPr>
        <p:spPr>
          <a:xfrm>
            <a:off x="838200" y="2629986"/>
            <a:ext cx="10515600" cy="4091489"/>
          </a:xfrm>
        </p:spPr>
        <p:txBody>
          <a:bodyPr/>
          <a:lstStyle/>
          <a:p>
            <a:r>
              <a:rPr lang="en-US" dirty="0"/>
              <a:t>Diet record</a:t>
            </a:r>
          </a:p>
          <a:p>
            <a:r>
              <a:rPr lang="en-US" dirty="0"/>
              <a:t>24Hr dietary recall</a:t>
            </a:r>
          </a:p>
          <a:p>
            <a:r>
              <a:rPr lang="en-US" dirty="0"/>
              <a:t>Food frequency questionnaire</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2751" y="2053962"/>
            <a:ext cx="5452712" cy="3648124"/>
          </a:xfrm>
          <a:prstGeom prst="rect">
            <a:avLst/>
          </a:prstGeom>
        </p:spPr>
      </p:pic>
      <p:sp>
        <p:nvSpPr>
          <p:cNvPr id="6" name="Slide Number Placeholder 5"/>
          <p:cNvSpPr>
            <a:spLocks noGrp="1"/>
          </p:cNvSpPr>
          <p:nvPr>
            <p:ph type="sldNum" sz="quarter" idx="12"/>
          </p:nvPr>
        </p:nvSpPr>
        <p:spPr/>
        <p:txBody>
          <a:bodyPr/>
          <a:lstStyle/>
          <a:p>
            <a:fld id="{29F812CC-7A82-47D3-B045-D4D193E898C2}" type="slidenum">
              <a:rPr lang="en-US" smtClean="0"/>
              <a:t>37</a:t>
            </a:fld>
            <a:endParaRPr lang="en-US"/>
          </a:p>
        </p:txBody>
      </p:sp>
    </p:spTree>
    <p:extLst>
      <p:ext uri="{BB962C8B-B14F-4D97-AF65-F5344CB8AC3E}">
        <p14:creationId xmlns:p14="http://schemas.microsoft.com/office/powerpoint/2010/main" val="19742040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855919" y="150052"/>
            <a:ext cx="8924376" cy="584775"/>
          </a:xfrm>
          <a:prstGeom prst="rect">
            <a:avLst/>
          </a:prstGeom>
          <a:noFill/>
        </p:spPr>
        <p:txBody>
          <a:bodyPr wrap="square" rtlCol="0">
            <a:spAutoFit/>
          </a:bodyPr>
          <a:lstStyle/>
          <a:p>
            <a:pPr algn="ctr"/>
            <a:r>
              <a:rPr lang="en-US" sz="3200" dirty="0">
                <a:solidFill>
                  <a:srgbClr val="C00000"/>
                </a:solidFill>
                <a:latin typeface="+mj-lt"/>
              </a:rPr>
              <a:t>Diet record</a:t>
            </a:r>
          </a:p>
        </p:txBody>
      </p:sp>
      <p:sp>
        <p:nvSpPr>
          <p:cNvPr id="14" name="Content Placeholder 2"/>
          <p:cNvSpPr txBox="1">
            <a:spLocks/>
          </p:cNvSpPr>
          <p:nvPr/>
        </p:nvSpPr>
        <p:spPr>
          <a:xfrm>
            <a:off x="658777" y="765278"/>
            <a:ext cx="5822233" cy="4287985"/>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200" b="1" dirty="0">
                <a:solidFill>
                  <a:srgbClr val="000000"/>
                </a:solidFill>
              </a:rPr>
              <a:t>Objective </a:t>
            </a:r>
          </a:p>
          <a:p>
            <a:pPr marL="342900" indent="-342900" algn="l">
              <a:buFont typeface="Arial" panose="020B0604020202020204" pitchFamily="34" charset="0"/>
              <a:buChar char="•"/>
            </a:pPr>
            <a:r>
              <a:rPr lang="en-US" sz="2200" dirty="0">
                <a:solidFill>
                  <a:srgbClr val="000000"/>
                </a:solidFill>
              </a:rPr>
              <a:t>Measure current diet</a:t>
            </a:r>
          </a:p>
          <a:p>
            <a:pPr marL="342900" indent="-342900" algn="l">
              <a:buFont typeface="Arial" panose="020B0604020202020204" pitchFamily="34" charset="0"/>
              <a:buChar char="•"/>
            </a:pPr>
            <a:r>
              <a:rPr lang="en-US" sz="2200" dirty="0">
                <a:solidFill>
                  <a:srgbClr val="000000"/>
                </a:solidFill>
              </a:rPr>
              <a:t>Validate other dietary assessment methods -  gold standard</a:t>
            </a:r>
          </a:p>
          <a:p>
            <a:pPr marL="342900" indent="-342900" algn="l">
              <a:buFont typeface="Arial" panose="020B0604020202020204" pitchFamily="34" charset="0"/>
              <a:buChar char="•"/>
            </a:pPr>
            <a:r>
              <a:rPr lang="en-US" sz="2200" dirty="0">
                <a:solidFill>
                  <a:srgbClr val="000000"/>
                </a:solidFill>
              </a:rPr>
              <a:t> eg 7-day weighed diet record</a:t>
            </a:r>
          </a:p>
          <a:p>
            <a:pPr marL="342900" indent="-342900" algn="l">
              <a:buFont typeface="Arial" panose="020B0604020202020204" pitchFamily="34" charset="0"/>
              <a:buChar char="•"/>
            </a:pPr>
            <a:endParaRPr lang="en-US" sz="2200" b="1" dirty="0">
              <a:solidFill>
                <a:srgbClr val="000000"/>
              </a:solidFill>
            </a:endParaRPr>
          </a:p>
          <a:p>
            <a:pPr algn="l"/>
            <a:r>
              <a:rPr lang="en-US" sz="2200" b="1" dirty="0">
                <a:solidFill>
                  <a:srgbClr val="000000"/>
                </a:solidFill>
              </a:rPr>
              <a:t>Structure </a:t>
            </a:r>
          </a:p>
          <a:p>
            <a:pPr marL="342900" indent="-342900" algn="l">
              <a:buFont typeface="Arial"/>
              <a:buChar char="•"/>
            </a:pPr>
            <a:r>
              <a:rPr lang="en-US" sz="2200" dirty="0">
                <a:solidFill>
                  <a:srgbClr val="000000"/>
                </a:solidFill>
              </a:rPr>
              <a:t>Record all foods and beverages consumed in one or more days</a:t>
            </a:r>
          </a:p>
          <a:p>
            <a:pPr marL="342900" indent="-342900" algn="l">
              <a:buFont typeface="Arial"/>
              <a:buChar char="•"/>
            </a:pPr>
            <a:r>
              <a:rPr lang="en-US" sz="2200" dirty="0">
                <a:solidFill>
                  <a:srgbClr val="000000"/>
                </a:solidFill>
              </a:rPr>
              <a:t>Food intake recorded by participant at time of intake</a:t>
            </a:r>
          </a:p>
          <a:p>
            <a:pPr marL="342900" indent="-342900" algn="l">
              <a:buFont typeface="Arial"/>
              <a:buChar char="•"/>
            </a:pPr>
            <a:r>
              <a:rPr lang="en-US" sz="2200" dirty="0">
                <a:solidFill>
                  <a:srgbClr val="000000"/>
                </a:solidFill>
              </a:rPr>
              <a:t>Detailed description of food, preparation method and quantities required. </a:t>
            </a:r>
          </a:p>
          <a:p>
            <a:pPr marL="342900" indent="-342900" algn="l">
              <a:buFont typeface="Arial"/>
              <a:buChar char="•"/>
            </a:pPr>
            <a:r>
              <a:rPr lang="en-US" sz="2200" dirty="0">
                <a:solidFill>
                  <a:srgbClr val="000000"/>
                </a:solidFill>
              </a:rPr>
              <a:t>Quantities are weighed &amp; volume measured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7066" y="1804737"/>
            <a:ext cx="4507330" cy="3248526"/>
          </a:xfrm>
          <a:prstGeom prst="rect">
            <a:avLst/>
          </a:prstGeom>
        </p:spPr>
      </p:pic>
      <p:sp>
        <p:nvSpPr>
          <p:cNvPr id="3" name="Slide Number Placeholder 2"/>
          <p:cNvSpPr>
            <a:spLocks noGrp="1"/>
          </p:cNvSpPr>
          <p:nvPr>
            <p:ph type="sldNum" sz="quarter" idx="12"/>
          </p:nvPr>
        </p:nvSpPr>
        <p:spPr/>
        <p:txBody>
          <a:bodyPr/>
          <a:lstStyle/>
          <a:p>
            <a:fld id="{29F812CC-7A82-47D3-B045-D4D193E898C2}" type="slidenum">
              <a:rPr lang="en-US" smtClean="0"/>
              <a:t>38</a:t>
            </a:fld>
            <a:endParaRPr lang="en-US"/>
          </a:p>
        </p:txBody>
      </p:sp>
    </p:spTree>
    <p:extLst>
      <p:ext uri="{BB962C8B-B14F-4D97-AF65-F5344CB8AC3E}">
        <p14:creationId xmlns:p14="http://schemas.microsoft.com/office/powerpoint/2010/main" val="38547893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3D16A-4A96-4DCA-8433-DD54224079F2}"/>
              </a:ext>
            </a:extLst>
          </p:cNvPr>
          <p:cNvSpPr>
            <a:spLocks noGrp="1"/>
          </p:cNvSpPr>
          <p:nvPr>
            <p:ph type="title"/>
          </p:nvPr>
        </p:nvSpPr>
        <p:spPr/>
        <p:txBody>
          <a:bodyPr>
            <a:normAutofit/>
          </a:bodyPr>
          <a:lstStyle/>
          <a:p>
            <a:pPr algn="ctr"/>
            <a:r>
              <a:rPr lang="en-US" sz="3200" dirty="0">
                <a:solidFill>
                  <a:srgbClr val="C00000"/>
                </a:solidFill>
              </a:rPr>
              <a:t>Question </a:t>
            </a:r>
          </a:p>
        </p:txBody>
      </p:sp>
      <p:sp>
        <p:nvSpPr>
          <p:cNvPr id="3" name="Content Placeholder 2">
            <a:extLst>
              <a:ext uri="{FF2B5EF4-FFF2-40B4-BE49-F238E27FC236}">
                <a16:creationId xmlns:a16="http://schemas.microsoft.com/office/drawing/2014/main" id="{C245C563-2FF3-4F8C-9044-EADB67DECF01}"/>
              </a:ext>
            </a:extLst>
          </p:cNvPr>
          <p:cNvSpPr>
            <a:spLocks noGrp="1"/>
          </p:cNvSpPr>
          <p:nvPr>
            <p:ph idx="1"/>
          </p:nvPr>
        </p:nvSpPr>
        <p:spPr/>
        <p:txBody>
          <a:bodyPr>
            <a:normAutofit/>
          </a:bodyPr>
          <a:lstStyle/>
          <a:p>
            <a:endParaRPr lang="en-US" dirty="0"/>
          </a:p>
          <a:p>
            <a:pPr marL="0" indent="0">
              <a:buNone/>
            </a:pPr>
            <a:r>
              <a:rPr lang="en-US" dirty="0"/>
              <a:t>You are asked to record  and weigh all the foods you eat and drink over the next 7 days. What challenges can you anticipate?</a:t>
            </a:r>
          </a:p>
        </p:txBody>
      </p:sp>
      <p:sp>
        <p:nvSpPr>
          <p:cNvPr id="4" name="Slide Number Placeholder 3">
            <a:extLst>
              <a:ext uri="{FF2B5EF4-FFF2-40B4-BE49-F238E27FC236}">
                <a16:creationId xmlns:a16="http://schemas.microsoft.com/office/drawing/2014/main" id="{4F4747B9-8226-4CBC-82B2-5C806FDBCB8D}"/>
              </a:ext>
            </a:extLst>
          </p:cNvPr>
          <p:cNvSpPr>
            <a:spLocks noGrp="1"/>
          </p:cNvSpPr>
          <p:nvPr>
            <p:ph type="sldNum" sz="quarter" idx="12"/>
          </p:nvPr>
        </p:nvSpPr>
        <p:spPr/>
        <p:txBody>
          <a:bodyPr/>
          <a:lstStyle/>
          <a:p>
            <a:fld id="{29F812CC-7A82-47D3-B045-D4D193E898C2}" type="slidenum">
              <a:rPr lang="en-US" smtClean="0"/>
              <a:t>39</a:t>
            </a:fld>
            <a:endParaRPr lang="en-US"/>
          </a:p>
        </p:txBody>
      </p:sp>
    </p:spTree>
    <p:extLst>
      <p:ext uri="{BB962C8B-B14F-4D97-AF65-F5344CB8AC3E}">
        <p14:creationId xmlns:p14="http://schemas.microsoft.com/office/powerpoint/2010/main" val="2389023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ormAutofit fontScale="90000"/>
          </a:bodyPr>
          <a:lstStyle/>
          <a:p>
            <a:pPr algn="ctr">
              <a:lnSpc>
                <a:spcPct val="90000"/>
              </a:lnSpc>
            </a:pPr>
            <a:r>
              <a:rPr lang="en-US" sz="3600" b="1" dirty="0">
                <a:solidFill>
                  <a:srgbClr val="C00000"/>
                </a:solidFill>
                <a:latin typeface="+mj-lt"/>
                <a:ea typeface="+mj-ea"/>
                <a:cs typeface="+mj-cs"/>
              </a:rPr>
              <a:t>Triple burden of malnutrition in Africa</a:t>
            </a:r>
            <a:r>
              <a:rPr lang="en-US" sz="3600" dirty="0">
                <a:solidFill>
                  <a:srgbClr val="C00000"/>
                </a:solidFill>
                <a:latin typeface="+mj-lt"/>
                <a:ea typeface="+mj-ea"/>
                <a:cs typeface="+mj-cs"/>
              </a:rPr>
              <a:t>:</a:t>
            </a:r>
            <a:br>
              <a:rPr lang="en-US" sz="3600" dirty="0">
                <a:solidFill>
                  <a:srgbClr val="C00000"/>
                </a:solidFill>
                <a:latin typeface="+mj-lt"/>
                <a:ea typeface="+mj-ea"/>
                <a:cs typeface="+mj-cs"/>
              </a:rPr>
            </a:br>
            <a:r>
              <a:rPr lang="en-US" sz="3100" dirty="0">
                <a:solidFill>
                  <a:srgbClr val="C00000"/>
                </a:solidFill>
                <a:latin typeface="+mj-lt"/>
                <a:ea typeface="+mj-ea"/>
                <a:cs typeface="+mj-cs"/>
              </a:rPr>
              <a:t>Co-existence of undernutrition, micronutrient deficiencies, overnutrition and related diseases </a:t>
            </a:r>
            <a:br>
              <a:rPr lang="en-US" sz="3400" spc="10" dirty="0"/>
            </a:br>
            <a:br>
              <a:rPr lang="en-US" sz="3400" b="1" spc="10" dirty="0"/>
            </a:br>
            <a:endParaRPr lang="en-US" sz="3400" b="1" dirty="0"/>
          </a:p>
        </p:txBody>
      </p:sp>
      <p:sp>
        <p:nvSpPr>
          <p:cNvPr id="4" name="Slide Number Placeholder 3"/>
          <p:cNvSpPr>
            <a:spLocks noGrp="1"/>
          </p:cNvSpPr>
          <p:nvPr>
            <p:ph type="sldNum" sz="quarter" idx="12"/>
          </p:nvPr>
        </p:nvSpPr>
        <p:spPr/>
        <p:txBody>
          <a:bodyPr vert="horz" lIns="91440" tIns="45720" rIns="91440" bIns="45720" rtlCol="0">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C082723-3C0E-495E-BD93-C7585DD7B184}" type="slidenum">
              <a:rPr kumimoji="0" lang="en-US" sz="900" b="0" i="0" u="none" strike="noStrike" kern="1200" cap="none" spc="0" normalizeH="0" baseline="0" noProof="0" smtClean="0">
                <a:ln>
                  <a:noFill/>
                </a:ln>
                <a:solidFill>
                  <a:srgbClr val="000000"/>
                </a:solidFill>
                <a:effectLst/>
                <a:uLnTx/>
                <a:uFillTx/>
                <a:latin typeface="Seaford"/>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a:t>
            </a:fld>
            <a:endParaRPr kumimoji="0" lang="en-US" sz="900" b="0" i="0" u="none" strike="noStrike" kern="1200" cap="none" spc="0" normalizeH="0" baseline="0" noProof="0" dirty="0">
              <a:ln>
                <a:noFill/>
              </a:ln>
              <a:solidFill>
                <a:srgbClr val="000000"/>
              </a:solidFill>
              <a:effectLst/>
              <a:uLnTx/>
              <a:uFillTx/>
              <a:latin typeface="Seaford"/>
              <a:ea typeface="+mn-ea"/>
              <a:cs typeface="+mn-cs"/>
            </a:endParaRPr>
          </a:p>
        </p:txBody>
      </p:sp>
      <p:sp>
        <p:nvSpPr>
          <p:cNvPr id="3" name="Oval 2">
            <a:extLst>
              <a:ext uri="{FF2B5EF4-FFF2-40B4-BE49-F238E27FC236}">
                <a16:creationId xmlns:a16="http://schemas.microsoft.com/office/drawing/2014/main" id="{799FB492-130B-4009-A446-E2CD653F483E}"/>
              </a:ext>
            </a:extLst>
          </p:cNvPr>
          <p:cNvSpPr/>
          <p:nvPr/>
        </p:nvSpPr>
        <p:spPr>
          <a:xfrm>
            <a:off x="1925013" y="2091028"/>
            <a:ext cx="2654300" cy="133797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aford"/>
                <a:ea typeface="+mn-ea"/>
                <a:cs typeface="+mn-cs"/>
              </a:rPr>
              <a:t>63.1 million children stunted</a:t>
            </a:r>
          </a:p>
        </p:txBody>
      </p:sp>
      <p:sp>
        <p:nvSpPr>
          <p:cNvPr id="31" name="Oval 30">
            <a:extLst>
              <a:ext uri="{FF2B5EF4-FFF2-40B4-BE49-F238E27FC236}">
                <a16:creationId xmlns:a16="http://schemas.microsoft.com/office/drawing/2014/main" id="{7359626B-A60C-4D5F-830C-6162C65E2DB2}"/>
              </a:ext>
            </a:extLst>
          </p:cNvPr>
          <p:cNvSpPr/>
          <p:nvPr/>
        </p:nvSpPr>
        <p:spPr>
          <a:xfrm>
            <a:off x="6714771" y="4375453"/>
            <a:ext cx="2654300" cy="133797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aford"/>
                <a:ea typeface="+mn-ea"/>
                <a:cs typeface="+mn-cs"/>
              </a:rPr>
              <a:t>10.2 million children overweight</a:t>
            </a:r>
          </a:p>
        </p:txBody>
      </p:sp>
      <p:sp>
        <p:nvSpPr>
          <p:cNvPr id="32" name="Oval 31">
            <a:extLst>
              <a:ext uri="{FF2B5EF4-FFF2-40B4-BE49-F238E27FC236}">
                <a16:creationId xmlns:a16="http://schemas.microsoft.com/office/drawing/2014/main" id="{44331B30-4D47-4DB7-9C52-7922124006FC}"/>
              </a:ext>
            </a:extLst>
          </p:cNvPr>
          <p:cNvSpPr/>
          <p:nvPr/>
        </p:nvSpPr>
        <p:spPr>
          <a:xfrm>
            <a:off x="6666465" y="2091028"/>
            <a:ext cx="2654300" cy="133797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aford"/>
                <a:ea typeface="+mn-ea"/>
                <a:cs typeface="+mn-cs"/>
              </a:rPr>
              <a:t>12.2 million children wasted </a:t>
            </a:r>
          </a:p>
        </p:txBody>
      </p:sp>
      <p:sp>
        <p:nvSpPr>
          <p:cNvPr id="33" name="Oval 32">
            <a:extLst>
              <a:ext uri="{FF2B5EF4-FFF2-40B4-BE49-F238E27FC236}">
                <a16:creationId xmlns:a16="http://schemas.microsoft.com/office/drawing/2014/main" id="{4E4CD8E9-DE0A-4FCC-AF6A-4DE87936C037}"/>
              </a:ext>
            </a:extLst>
          </p:cNvPr>
          <p:cNvSpPr/>
          <p:nvPr/>
        </p:nvSpPr>
        <p:spPr>
          <a:xfrm>
            <a:off x="1925013" y="4375453"/>
            <a:ext cx="2654300" cy="127150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FFFFFF"/>
                </a:solidFill>
                <a:effectLst/>
                <a:uLnTx/>
                <a:uFillTx/>
                <a:latin typeface="Seaford"/>
                <a:ea typeface="+mn-ea"/>
                <a:cs typeface="+mn-cs"/>
              </a:rPr>
              <a:t>Anemia: 30% of female &amp; 20% of male adolescents in LMICs </a:t>
            </a:r>
          </a:p>
        </p:txBody>
      </p:sp>
      <p:sp>
        <p:nvSpPr>
          <p:cNvPr id="14" name="TextBox 13">
            <a:extLst>
              <a:ext uri="{FF2B5EF4-FFF2-40B4-BE49-F238E27FC236}">
                <a16:creationId xmlns:a16="http://schemas.microsoft.com/office/drawing/2014/main" id="{43ADE5D3-FDC5-4B18-AE0E-E77E66EF1E50}"/>
              </a:ext>
            </a:extLst>
          </p:cNvPr>
          <p:cNvSpPr txBox="1"/>
          <p:nvPr/>
        </p:nvSpPr>
        <p:spPr>
          <a:xfrm>
            <a:off x="7284787" y="5886253"/>
            <a:ext cx="4168568" cy="307777"/>
          </a:xfrm>
          <a:prstGeom prst="rect">
            <a:avLst/>
          </a:prstGeom>
          <a:noFill/>
        </p:spPr>
        <p:txBody>
          <a:bodyPr wrap="square">
            <a:spAutoFit/>
          </a:bodyPr>
          <a:lstStyle/>
          <a:p>
            <a:r>
              <a:rPr lang="en-US" sz="1400" dirty="0"/>
              <a:t>(Source: SOFI 2021,  UNICEF, 2023, WB) </a:t>
            </a:r>
          </a:p>
        </p:txBody>
      </p:sp>
      <p:sp>
        <p:nvSpPr>
          <p:cNvPr id="5" name="TextBox 4">
            <a:extLst>
              <a:ext uri="{FF2B5EF4-FFF2-40B4-BE49-F238E27FC236}">
                <a16:creationId xmlns:a16="http://schemas.microsoft.com/office/drawing/2014/main" id="{85128E9C-AD4D-ACE1-9EE3-7E4574831896}"/>
              </a:ext>
            </a:extLst>
          </p:cNvPr>
          <p:cNvSpPr txBox="1"/>
          <p:nvPr/>
        </p:nvSpPr>
        <p:spPr>
          <a:xfrm>
            <a:off x="9800216" y="3429000"/>
            <a:ext cx="1949824" cy="1846659"/>
          </a:xfrm>
          <a:prstGeom prst="rect">
            <a:avLst/>
          </a:prstGeom>
          <a:solidFill>
            <a:srgbClr val="2C67DC"/>
          </a:solidFill>
        </p:spPr>
        <p:txBody>
          <a:bodyPr wrap="square" rtlCol="0">
            <a:spAutoFit/>
          </a:bodyPr>
          <a:lstStyle/>
          <a:p>
            <a:r>
              <a:rPr lang="en-US" sz="1600" dirty="0">
                <a:solidFill>
                  <a:schemeClr val="bg1"/>
                </a:solidFill>
                <a:ea typeface="Times New Roman" panose="02020603050405020304" pitchFamily="18" charset="0"/>
              </a:rPr>
              <a:t>Increased risk of non-communicable diseases (NCDs) – e.g. diabetes, hypertension in later life</a:t>
            </a:r>
          </a:p>
          <a:p>
            <a:endParaRPr lang="en-US" dirty="0"/>
          </a:p>
        </p:txBody>
      </p:sp>
      <p:cxnSp>
        <p:nvCxnSpPr>
          <p:cNvPr id="7" name="Straight Arrow Connector 6">
            <a:extLst>
              <a:ext uri="{FF2B5EF4-FFF2-40B4-BE49-F238E27FC236}">
                <a16:creationId xmlns:a16="http://schemas.microsoft.com/office/drawing/2014/main" id="{02939351-765D-B8C5-6AA4-0E8D6F1D40F5}"/>
              </a:ext>
            </a:extLst>
          </p:cNvPr>
          <p:cNvCxnSpPr/>
          <p:nvPr/>
        </p:nvCxnSpPr>
        <p:spPr>
          <a:xfrm flipV="1">
            <a:off x="9369071" y="4375453"/>
            <a:ext cx="398873" cy="347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0691943"/>
      </p:ext>
    </p:extLst>
  </p:cSld>
  <p:clrMapOvr>
    <a:masterClrMapping/>
  </p:clrMapOvr>
  <mc:AlternateContent xmlns:mc="http://schemas.openxmlformats.org/markup-compatibility/2006" xmlns:p14="http://schemas.microsoft.com/office/powerpoint/2010/main">
    <mc:Choice Requires="p14">
      <p:transition spd="slow" p14:dur="2000" advTm="48731"/>
    </mc:Choice>
    <mc:Fallback xmlns="">
      <p:transition spd="slow" advTm="48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1" grpId="0" animBg="1"/>
      <p:bldP spid="32" grpId="0" animBg="1"/>
      <p:bldP spid="33" grpId="0" animBg="1"/>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855918" y="359409"/>
            <a:ext cx="9148965" cy="584775"/>
          </a:xfrm>
          <a:prstGeom prst="rect">
            <a:avLst/>
          </a:prstGeom>
          <a:noFill/>
        </p:spPr>
        <p:txBody>
          <a:bodyPr wrap="square" rtlCol="0">
            <a:spAutoFit/>
          </a:bodyPr>
          <a:lstStyle/>
          <a:p>
            <a:pPr algn="ctr"/>
            <a:r>
              <a:rPr lang="en-US" sz="3200" dirty="0">
                <a:solidFill>
                  <a:srgbClr val="C00000"/>
                </a:solidFill>
                <a:latin typeface="+mj-lt"/>
              </a:rPr>
              <a:t>Diet record</a:t>
            </a:r>
          </a:p>
        </p:txBody>
      </p:sp>
      <p:graphicFrame>
        <p:nvGraphicFramePr>
          <p:cNvPr id="12" name="Table 11"/>
          <p:cNvGraphicFramePr>
            <a:graphicFrameLocks noGrp="1"/>
          </p:cNvGraphicFramePr>
          <p:nvPr/>
        </p:nvGraphicFramePr>
        <p:xfrm>
          <a:off x="1591510" y="1356360"/>
          <a:ext cx="9025690" cy="4145280"/>
        </p:xfrm>
        <a:graphic>
          <a:graphicData uri="http://schemas.openxmlformats.org/drawingml/2006/table">
            <a:tbl>
              <a:tblPr firstRow="1" bandRow="1">
                <a:tableStyleId>{2D5ABB26-0587-4C30-8999-92F81FD0307C}</a:tableStyleId>
              </a:tblPr>
              <a:tblGrid>
                <a:gridCol w="4310586">
                  <a:extLst>
                    <a:ext uri="{9D8B030D-6E8A-4147-A177-3AD203B41FA5}">
                      <a16:colId xmlns:a16="http://schemas.microsoft.com/office/drawing/2014/main" val="20000"/>
                    </a:ext>
                  </a:extLst>
                </a:gridCol>
                <a:gridCol w="212867">
                  <a:extLst>
                    <a:ext uri="{9D8B030D-6E8A-4147-A177-3AD203B41FA5}">
                      <a16:colId xmlns:a16="http://schemas.microsoft.com/office/drawing/2014/main" val="20001"/>
                    </a:ext>
                  </a:extLst>
                </a:gridCol>
                <a:gridCol w="4502237">
                  <a:extLst>
                    <a:ext uri="{9D8B030D-6E8A-4147-A177-3AD203B41FA5}">
                      <a16:colId xmlns:a16="http://schemas.microsoft.com/office/drawing/2014/main" val="20002"/>
                    </a:ext>
                  </a:extLst>
                </a:gridCol>
              </a:tblGrid>
              <a:tr h="390879">
                <a:tc>
                  <a:txBody>
                    <a:bodyPr/>
                    <a:lstStyle/>
                    <a:p>
                      <a:pPr algn="ctr"/>
                      <a:r>
                        <a:rPr lang="en-US" sz="2000" dirty="0"/>
                        <a:t>Strengths</a:t>
                      </a:r>
                    </a:p>
                  </a:txBody>
                  <a:tcPr>
                    <a:lnR>
                      <a:noFill/>
                    </a:lnR>
                    <a:lnB w="12700" cap="flat" cmpd="sng" algn="ctr">
                      <a:solidFill>
                        <a:scrgbClr r="0" g="0" b="0"/>
                      </a:solidFill>
                      <a:prstDash val="solid"/>
                      <a:round/>
                      <a:headEnd type="none" w="med" len="med"/>
                      <a:tailEnd type="none" w="med" len="med"/>
                    </a:lnB>
                  </a:tcPr>
                </a:tc>
                <a:tc>
                  <a:txBody>
                    <a:bodyPr/>
                    <a:lstStyle/>
                    <a:p>
                      <a:pPr algn="ctr"/>
                      <a:endParaRPr lang="en-US" sz="2000" dirty="0"/>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dirty="0"/>
                        <a:t>Weaknesses</a:t>
                      </a:r>
                    </a:p>
                  </a:txBody>
                  <a:tcPr>
                    <a:lnL>
                      <a:noFill/>
                    </a:lnL>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698315">
                <a:tc>
                  <a:txBody>
                    <a:bodyPr/>
                    <a:lstStyle/>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lang="en-US" sz="2000" baseline="0" dirty="0"/>
                        <a:t>Gold standard*</a:t>
                      </a:r>
                      <a:endParaRPr lang="en-US" sz="2000" dirty="0"/>
                    </a:p>
                    <a:p>
                      <a:pPr marL="285750" indent="-285750">
                        <a:buFont typeface="Arial"/>
                        <a:buChar char="•"/>
                      </a:pPr>
                      <a:r>
                        <a:rPr lang="en-US" sz="2000" dirty="0"/>
                        <a:t>Quantitatively accurate</a:t>
                      </a:r>
                    </a:p>
                    <a:p>
                      <a:pPr marL="285750" indent="-285750">
                        <a:buFont typeface="Arial"/>
                        <a:buChar char="•"/>
                      </a:pPr>
                      <a:r>
                        <a:rPr lang="en-US" sz="2000" dirty="0"/>
                        <a:t>Memory not required</a:t>
                      </a:r>
                      <a:r>
                        <a:rPr lang="en-US" sz="2000" baseline="0" dirty="0"/>
                        <a:t> (not subject to recall bias)</a:t>
                      </a:r>
                      <a:endParaRPr lang="en-US" sz="2000" dirty="0"/>
                    </a:p>
                    <a:p>
                      <a:pPr marL="285750" indent="-285750">
                        <a:buFont typeface="Arial"/>
                        <a:buChar char="•"/>
                      </a:pPr>
                      <a:r>
                        <a:rPr lang="en-US" sz="2000" dirty="0"/>
                        <a:t>Open</a:t>
                      </a:r>
                      <a:r>
                        <a:rPr lang="en-US" sz="2000" baseline="0" dirty="0"/>
                        <a:t> ended, gives most complete data, less likely to omit food</a:t>
                      </a:r>
                    </a:p>
                  </a:txBody>
                  <a:tcPr>
                    <a:lnR>
                      <a:noFill/>
                    </a:lnR>
                    <a:lnT w="12700" cap="flat" cmpd="sng" algn="ctr">
                      <a:solidFill>
                        <a:scrgbClr r="0" g="0" b="0"/>
                      </a:solidFill>
                      <a:prstDash val="solid"/>
                      <a:round/>
                      <a:headEnd type="none" w="med" len="med"/>
                      <a:tailEnd type="none" w="med" len="med"/>
                    </a:lnT>
                  </a:tcPr>
                </a:tc>
                <a:tc>
                  <a:txBody>
                    <a:bodyPr/>
                    <a:lstStyle/>
                    <a:p>
                      <a:pPr marL="0" indent="0">
                        <a:buFont typeface="Arial"/>
                        <a:buNone/>
                      </a:pPr>
                      <a:endParaRPr lang="en-US" sz="2000" dirty="0"/>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a:buChar char="•"/>
                      </a:pPr>
                      <a:r>
                        <a:rPr lang="en-US" sz="2000" baseline="0" dirty="0"/>
                        <a:t>Participants r</a:t>
                      </a:r>
                      <a:r>
                        <a:rPr lang="en-US" sz="2000" dirty="0"/>
                        <a:t>equire substantial training</a:t>
                      </a:r>
                    </a:p>
                    <a:p>
                      <a:pPr marL="285750" indent="-285750">
                        <a:buFont typeface="Arial"/>
                        <a:buChar char="•"/>
                      </a:pPr>
                      <a:r>
                        <a:rPr lang="en-US" sz="2000" dirty="0"/>
                        <a:t>Requires literacy</a:t>
                      </a:r>
                      <a:r>
                        <a:rPr lang="en-US" sz="2000" baseline="0" dirty="0"/>
                        <a:t> and motivation</a:t>
                      </a:r>
                    </a:p>
                    <a:p>
                      <a:pPr marL="285750" marR="0" lvl="0" indent="-285750" algn="l" defTabSz="457200" rtl="0" eaLnBrk="1" fontAlgn="auto" latinLnBrk="0" hangingPunct="1">
                        <a:lnSpc>
                          <a:spcPct val="100000"/>
                        </a:lnSpc>
                        <a:spcBef>
                          <a:spcPts val="0"/>
                        </a:spcBef>
                        <a:spcAft>
                          <a:spcPts val="0"/>
                        </a:spcAft>
                        <a:buClrTx/>
                        <a:buSzTx/>
                        <a:buFont typeface="Arial"/>
                        <a:buChar char="•"/>
                        <a:tabLst/>
                        <a:defRPr/>
                      </a:pPr>
                      <a:r>
                        <a:rPr lang="en-US" sz="2000" baseline="0" dirty="0"/>
                        <a:t>May alter usual eating habits</a:t>
                      </a:r>
                    </a:p>
                    <a:p>
                      <a:pPr marL="285750" marR="0" lvl="0" indent="-285750" algn="l" defTabSz="457200" rtl="0" eaLnBrk="1" fontAlgn="auto" latinLnBrk="0" hangingPunct="1">
                        <a:lnSpc>
                          <a:spcPct val="100000"/>
                        </a:lnSpc>
                        <a:spcBef>
                          <a:spcPts val="0"/>
                        </a:spcBef>
                        <a:spcAft>
                          <a:spcPts val="0"/>
                        </a:spcAft>
                        <a:buClrTx/>
                        <a:buSzTx/>
                        <a:buFont typeface="Arial"/>
                        <a:buChar char="•"/>
                        <a:tabLst/>
                        <a:defRPr/>
                      </a:pPr>
                      <a:r>
                        <a:rPr lang="en-US" sz="2000" baseline="0" dirty="0"/>
                        <a:t>Participants may not record  foods eaten right away</a:t>
                      </a:r>
                      <a:endParaRPr lang="en-US" sz="2000" dirty="0"/>
                    </a:p>
                    <a:p>
                      <a:pPr marL="285750" indent="-285750">
                        <a:buFont typeface="Arial"/>
                        <a:buChar char="•"/>
                      </a:pPr>
                      <a:r>
                        <a:rPr lang="en-US" sz="2000" baseline="0" dirty="0"/>
                        <a:t>Creates a burden on participants, e.g. fatigue </a:t>
                      </a:r>
                    </a:p>
                    <a:p>
                      <a:pPr marL="285750" indent="-285750">
                        <a:buFont typeface="Arial"/>
                        <a:buChar char="•"/>
                      </a:pPr>
                      <a:r>
                        <a:rPr lang="en-US" sz="2000" baseline="0" dirty="0"/>
                        <a:t>High cost</a:t>
                      </a:r>
                    </a:p>
                    <a:p>
                      <a:pPr marL="285750" indent="-285750">
                        <a:buFont typeface="Arial"/>
                        <a:buChar char="•"/>
                      </a:pPr>
                      <a:r>
                        <a:rPr lang="en-US" sz="2000" baseline="0" dirty="0"/>
                        <a:t>Multiple days required to estimate “usual intake”</a:t>
                      </a:r>
                    </a:p>
                    <a:p>
                      <a:pPr marL="285750" indent="-285750">
                        <a:buFont typeface="Arial"/>
                        <a:buChar char="•"/>
                      </a:pPr>
                      <a:r>
                        <a:rPr lang="en-US" sz="2000" baseline="0" dirty="0"/>
                        <a:t>Seasonality</a:t>
                      </a:r>
                    </a:p>
                  </a:txBody>
                  <a:tcPr>
                    <a:lnL>
                      <a:noFill/>
                    </a:lnL>
                    <a:lnT w="12700" cap="flat" cmpd="sng" algn="ctr">
                      <a:solidFill>
                        <a:scrgbClr r="0" g="0" b="0"/>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sp>
        <p:nvSpPr>
          <p:cNvPr id="2" name="Slide Number Placeholder 1"/>
          <p:cNvSpPr>
            <a:spLocks noGrp="1"/>
          </p:cNvSpPr>
          <p:nvPr>
            <p:ph type="sldNum" sz="quarter" idx="12"/>
          </p:nvPr>
        </p:nvSpPr>
        <p:spPr/>
        <p:txBody>
          <a:bodyPr/>
          <a:lstStyle/>
          <a:p>
            <a:fld id="{29F812CC-7A82-47D3-B045-D4D193E898C2}" type="slidenum">
              <a:rPr lang="en-US" smtClean="0"/>
              <a:t>40</a:t>
            </a:fld>
            <a:endParaRPr lang="en-US"/>
          </a:p>
        </p:txBody>
      </p:sp>
    </p:spTree>
    <p:extLst>
      <p:ext uri="{BB962C8B-B14F-4D97-AF65-F5344CB8AC3E}">
        <p14:creationId xmlns:p14="http://schemas.microsoft.com/office/powerpoint/2010/main" val="22304905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855920" y="637652"/>
            <a:ext cx="8747912" cy="584775"/>
          </a:xfrm>
          <a:prstGeom prst="rect">
            <a:avLst/>
          </a:prstGeom>
          <a:noFill/>
        </p:spPr>
        <p:txBody>
          <a:bodyPr wrap="square" rtlCol="0">
            <a:spAutoFit/>
          </a:bodyPr>
          <a:lstStyle/>
          <a:p>
            <a:pPr algn="ctr"/>
            <a:r>
              <a:rPr lang="en-US" sz="3200" dirty="0">
                <a:solidFill>
                  <a:srgbClr val="C00000"/>
                </a:solidFill>
                <a:latin typeface="+mj-lt"/>
              </a:rPr>
              <a:t>24-hour dietary recall</a:t>
            </a:r>
          </a:p>
        </p:txBody>
      </p:sp>
      <p:sp>
        <p:nvSpPr>
          <p:cNvPr id="14" name="Content Placeholder 2"/>
          <p:cNvSpPr txBox="1">
            <a:spLocks/>
          </p:cNvSpPr>
          <p:nvPr/>
        </p:nvSpPr>
        <p:spPr>
          <a:xfrm>
            <a:off x="1855920" y="1222427"/>
            <a:ext cx="8180821" cy="5030142"/>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200" b="1" dirty="0">
                <a:solidFill>
                  <a:srgbClr val="000000"/>
                </a:solidFill>
              </a:rPr>
              <a:t>Objective </a:t>
            </a:r>
          </a:p>
          <a:p>
            <a:pPr marL="342900" indent="-342900" algn="l">
              <a:buFont typeface="Arial" panose="020B0604020202020204" pitchFamily="34" charset="0"/>
              <a:buChar char="•"/>
            </a:pPr>
            <a:r>
              <a:rPr lang="en-US" sz="2200" dirty="0">
                <a:solidFill>
                  <a:srgbClr val="000000"/>
                </a:solidFill>
              </a:rPr>
              <a:t>Measure current average diet of a group or population</a:t>
            </a:r>
          </a:p>
          <a:p>
            <a:pPr marL="342900" indent="-342900" algn="l">
              <a:buFont typeface="Arial" panose="020B0604020202020204" pitchFamily="34" charset="0"/>
              <a:buChar char="•"/>
            </a:pPr>
            <a:r>
              <a:rPr lang="en-US" sz="2200" dirty="0">
                <a:solidFill>
                  <a:srgbClr val="000000"/>
                </a:solidFill>
              </a:rPr>
              <a:t>Assesses mean nutrient intake</a:t>
            </a:r>
          </a:p>
          <a:p>
            <a:pPr marL="342900" indent="-342900" algn="l">
              <a:buFont typeface="Arial" panose="020B0604020202020204" pitchFamily="34" charset="0"/>
              <a:buChar char="•"/>
            </a:pPr>
            <a:r>
              <a:rPr lang="en-US" sz="2200" dirty="0">
                <a:solidFill>
                  <a:srgbClr val="000000"/>
                </a:solidFill>
              </a:rPr>
              <a:t>Compare intake with recommendations</a:t>
            </a:r>
          </a:p>
          <a:p>
            <a:pPr marL="342900" indent="-342900" algn="l">
              <a:buFont typeface="Arial" panose="020B0604020202020204" pitchFamily="34" charset="0"/>
              <a:buChar char="•"/>
            </a:pPr>
            <a:r>
              <a:rPr lang="en-US" sz="2200" dirty="0">
                <a:solidFill>
                  <a:srgbClr val="000000"/>
                </a:solidFill>
              </a:rPr>
              <a:t>Often used in field studies globally </a:t>
            </a:r>
          </a:p>
          <a:p>
            <a:pPr algn="l"/>
            <a:endParaRPr lang="en-US" sz="2200" b="1" dirty="0">
              <a:solidFill>
                <a:srgbClr val="000000"/>
              </a:solidFill>
            </a:endParaRPr>
          </a:p>
          <a:p>
            <a:pPr algn="l"/>
            <a:r>
              <a:rPr lang="en-US" sz="2200" b="1" dirty="0">
                <a:solidFill>
                  <a:srgbClr val="000000"/>
                </a:solidFill>
              </a:rPr>
              <a:t>Structure </a:t>
            </a:r>
          </a:p>
          <a:p>
            <a:pPr marL="342900" indent="-342900" algn="l">
              <a:buFont typeface="Arial" panose="020B0604020202020204" pitchFamily="34" charset="0"/>
              <a:buChar char="•"/>
            </a:pPr>
            <a:r>
              <a:rPr lang="en-US" sz="2200" dirty="0">
                <a:solidFill>
                  <a:srgbClr val="000000"/>
                </a:solidFill>
              </a:rPr>
              <a:t>Recall and report food and beverage intake in preceding 24 hours</a:t>
            </a:r>
          </a:p>
          <a:p>
            <a:pPr marL="342900" indent="-342900" algn="l">
              <a:buFont typeface="Arial" panose="020B0604020202020204" pitchFamily="34" charset="0"/>
              <a:buChar char="•"/>
            </a:pPr>
            <a:r>
              <a:rPr lang="en-US" sz="2200" dirty="0">
                <a:solidFill>
                  <a:srgbClr val="000000"/>
                </a:solidFill>
              </a:rPr>
              <a:t>Administered by trained interviewer.</a:t>
            </a:r>
          </a:p>
          <a:p>
            <a:pPr marL="342900" indent="-342900" algn="l">
              <a:buFont typeface="Arial" panose="020B0604020202020204" pitchFamily="34" charset="0"/>
              <a:buChar char="•"/>
            </a:pPr>
            <a:r>
              <a:rPr lang="en-US" sz="2200" dirty="0">
                <a:solidFill>
                  <a:srgbClr val="000000"/>
                </a:solidFill>
              </a:rPr>
              <a:t>Typically includes an estimate of quantities consumed</a:t>
            </a:r>
          </a:p>
          <a:p>
            <a:pPr marL="342900" indent="-342900" algn="l">
              <a:buFont typeface="Arial" panose="020B0604020202020204" pitchFamily="34" charset="0"/>
              <a:buChar char="•"/>
            </a:pPr>
            <a:endParaRPr lang="en-US" sz="2200" dirty="0">
              <a:solidFill>
                <a:srgbClr val="000000"/>
              </a:solidFill>
            </a:endParaRPr>
          </a:p>
        </p:txBody>
      </p:sp>
      <p:sp>
        <p:nvSpPr>
          <p:cNvPr id="2" name="Slide Number Placeholder 1"/>
          <p:cNvSpPr>
            <a:spLocks noGrp="1"/>
          </p:cNvSpPr>
          <p:nvPr>
            <p:ph type="sldNum" sz="quarter" idx="12"/>
          </p:nvPr>
        </p:nvSpPr>
        <p:spPr/>
        <p:txBody>
          <a:bodyPr/>
          <a:lstStyle/>
          <a:p>
            <a:fld id="{29F812CC-7A82-47D3-B045-D4D193E898C2}" type="slidenum">
              <a:rPr lang="en-US" smtClean="0"/>
              <a:t>41</a:t>
            </a:fld>
            <a:endParaRPr lang="en-US"/>
          </a:p>
        </p:txBody>
      </p:sp>
    </p:spTree>
    <p:extLst>
      <p:ext uri="{BB962C8B-B14F-4D97-AF65-F5344CB8AC3E}">
        <p14:creationId xmlns:p14="http://schemas.microsoft.com/office/powerpoint/2010/main" val="16908344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793362" y="729911"/>
            <a:ext cx="2924198" cy="584775"/>
          </a:xfrm>
          <a:prstGeom prst="rect">
            <a:avLst/>
          </a:prstGeom>
          <a:noFill/>
        </p:spPr>
        <p:txBody>
          <a:bodyPr wrap="none" rtlCol="0">
            <a:spAutoFit/>
          </a:bodyPr>
          <a:lstStyle/>
          <a:p>
            <a:pPr algn="ctr"/>
            <a:r>
              <a:rPr lang="en-US" sz="3200" dirty="0">
                <a:solidFill>
                  <a:srgbClr val="C00000"/>
                </a:solidFill>
              </a:rPr>
              <a:t>Activity – 5 mins</a:t>
            </a:r>
          </a:p>
        </p:txBody>
      </p:sp>
      <p:sp>
        <p:nvSpPr>
          <p:cNvPr id="14" name="Content Placeholder 2"/>
          <p:cNvSpPr txBox="1">
            <a:spLocks/>
          </p:cNvSpPr>
          <p:nvPr/>
        </p:nvSpPr>
        <p:spPr>
          <a:xfrm>
            <a:off x="1524000" y="1222353"/>
            <a:ext cx="9098280" cy="4905736"/>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342900" indent="-342900" algn="l">
              <a:buFont typeface="Arial" panose="020B0604020202020204" pitchFamily="34" charset="0"/>
              <a:buChar char="•"/>
            </a:pPr>
            <a:endParaRPr lang="en-US" sz="2400" dirty="0">
              <a:solidFill>
                <a:srgbClr val="000000"/>
              </a:solidFill>
            </a:endParaRPr>
          </a:p>
          <a:p>
            <a:pPr marL="342900" indent="-342900" algn="l">
              <a:buFont typeface="Arial" panose="020B0604020202020204" pitchFamily="34" charset="0"/>
              <a:buChar char="•"/>
            </a:pPr>
            <a:r>
              <a:rPr lang="en-US" sz="2400" dirty="0">
                <a:solidFill>
                  <a:srgbClr val="000000"/>
                </a:solidFill>
              </a:rPr>
              <a:t>Divide the session into pairs</a:t>
            </a:r>
          </a:p>
          <a:p>
            <a:pPr marL="342900" indent="-342900" algn="l">
              <a:buFont typeface="Arial" panose="020B0604020202020204" pitchFamily="34" charset="0"/>
              <a:buChar char="•"/>
            </a:pPr>
            <a:r>
              <a:rPr lang="en-US" sz="2400" dirty="0">
                <a:solidFill>
                  <a:srgbClr val="000000"/>
                </a:solidFill>
              </a:rPr>
              <a:t>Select 1 person in your pair to be a</a:t>
            </a:r>
            <a:r>
              <a:rPr lang="en-US" sz="2400" b="1" i="1" dirty="0">
                <a:solidFill>
                  <a:srgbClr val="000000"/>
                </a:solidFill>
              </a:rPr>
              <a:t> respondent </a:t>
            </a:r>
            <a:r>
              <a:rPr lang="en-US" sz="2400" dirty="0">
                <a:solidFill>
                  <a:srgbClr val="000000"/>
                </a:solidFill>
              </a:rPr>
              <a:t>and the other person will be the</a:t>
            </a:r>
            <a:r>
              <a:rPr lang="en-US" sz="2400" b="1" i="1" dirty="0">
                <a:solidFill>
                  <a:srgbClr val="000000"/>
                </a:solidFill>
              </a:rPr>
              <a:t> interviewer</a:t>
            </a:r>
          </a:p>
          <a:p>
            <a:pPr marL="342900" indent="-342900" algn="l">
              <a:buFont typeface="Arial" panose="020B0604020202020204" pitchFamily="34" charset="0"/>
              <a:buChar char="•"/>
            </a:pPr>
            <a:r>
              <a:rPr lang="en-US" sz="2400" b="1" dirty="0">
                <a:solidFill>
                  <a:srgbClr val="000000"/>
                </a:solidFill>
              </a:rPr>
              <a:t>Interviewer: </a:t>
            </a:r>
            <a:r>
              <a:rPr lang="en-US" sz="2400" dirty="0">
                <a:solidFill>
                  <a:srgbClr val="000000"/>
                </a:solidFill>
              </a:rPr>
              <a:t>Ask your partner to detail EVERYTHING they ate between 7am yesterday and 7 am this morning.</a:t>
            </a:r>
          </a:p>
          <a:p>
            <a:pPr marL="342900" indent="-342900" algn="l">
              <a:buFont typeface="Arial" panose="020B0604020202020204" pitchFamily="34" charset="0"/>
              <a:buChar char="•"/>
            </a:pPr>
            <a:r>
              <a:rPr lang="en-US" sz="2400" dirty="0">
                <a:solidFill>
                  <a:srgbClr val="000000"/>
                </a:solidFill>
              </a:rPr>
              <a:t>Probe for additional foods and beverages</a:t>
            </a:r>
          </a:p>
          <a:p>
            <a:pPr marL="342900" indent="-342900" algn="l">
              <a:buFont typeface="Arial" panose="020B0604020202020204" pitchFamily="34" charset="0"/>
              <a:buChar char="•"/>
            </a:pPr>
            <a:r>
              <a:rPr lang="en-US" sz="2400" dirty="0">
                <a:solidFill>
                  <a:srgbClr val="000000"/>
                </a:solidFill>
              </a:rPr>
              <a:t>Once you have completed the 24-hour recall, make a list of the strengths and weaknesses of this approach.</a:t>
            </a:r>
          </a:p>
          <a:p>
            <a:pPr marL="342900" indent="-342900" algn="l">
              <a:buFont typeface="Arial" panose="020B0604020202020204" pitchFamily="34" charset="0"/>
              <a:buChar char="•"/>
            </a:pPr>
            <a:r>
              <a:rPr lang="en-US" sz="2400" dirty="0">
                <a:solidFill>
                  <a:srgbClr val="000000"/>
                </a:solidFill>
              </a:rPr>
              <a:t>Report back to the class on what strengths and weaknesses you noticed.</a:t>
            </a:r>
          </a:p>
        </p:txBody>
      </p:sp>
      <p:sp>
        <p:nvSpPr>
          <p:cNvPr id="2" name="Slide Number Placeholder 1"/>
          <p:cNvSpPr>
            <a:spLocks noGrp="1"/>
          </p:cNvSpPr>
          <p:nvPr>
            <p:ph type="sldNum" sz="quarter" idx="12"/>
          </p:nvPr>
        </p:nvSpPr>
        <p:spPr/>
        <p:txBody>
          <a:bodyPr/>
          <a:lstStyle/>
          <a:p>
            <a:fld id="{29F812CC-7A82-47D3-B045-D4D193E898C2}" type="slidenum">
              <a:rPr lang="en-US" smtClean="0"/>
              <a:t>42</a:t>
            </a:fld>
            <a:endParaRPr lang="en-US"/>
          </a:p>
        </p:txBody>
      </p:sp>
    </p:spTree>
    <p:extLst>
      <p:ext uri="{BB962C8B-B14F-4D97-AF65-F5344CB8AC3E}">
        <p14:creationId xmlns:p14="http://schemas.microsoft.com/office/powerpoint/2010/main" val="37721191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008797" y="471615"/>
            <a:ext cx="8250606" cy="584775"/>
          </a:xfrm>
          <a:prstGeom prst="rect">
            <a:avLst/>
          </a:prstGeom>
          <a:noFill/>
        </p:spPr>
        <p:txBody>
          <a:bodyPr wrap="square" rtlCol="0">
            <a:spAutoFit/>
          </a:bodyPr>
          <a:lstStyle/>
          <a:p>
            <a:pPr algn="ctr"/>
            <a:r>
              <a:rPr lang="en-US" sz="3200" dirty="0">
                <a:solidFill>
                  <a:srgbClr val="C00000"/>
                </a:solidFill>
                <a:latin typeface="+mj-lt"/>
              </a:rPr>
              <a:t>24-hour recall</a:t>
            </a:r>
          </a:p>
        </p:txBody>
      </p:sp>
      <p:graphicFrame>
        <p:nvGraphicFramePr>
          <p:cNvPr id="12" name="Table 11"/>
          <p:cNvGraphicFramePr>
            <a:graphicFrameLocks noGrp="1"/>
          </p:cNvGraphicFramePr>
          <p:nvPr/>
        </p:nvGraphicFramePr>
        <p:xfrm>
          <a:off x="1830806" y="1056390"/>
          <a:ext cx="8606588" cy="5328368"/>
        </p:xfrm>
        <a:graphic>
          <a:graphicData uri="http://schemas.openxmlformats.org/drawingml/2006/table">
            <a:tbl>
              <a:tblPr firstRow="1" bandRow="1">
                <a:tableStyleId>{2D5ABB26-0587-4C30-8999-92F81FD0307C}</a:tableStyleId>
              </a:tblPr>
              <a:tblGrid>
                <a:gridCol w="4090631">
                  <a:extLst>
                    <a:ext uri="{9D8B030D-6E8A-4147-A177-3AD203B41FA5}">
                      <a16:colId xmlns:a16="http://schemas.microsoft.com/office/drawing/2014/main" val="20000"/>
                    </a:ext>
                  </a:extLst>
                </a:gridCol>
                <a:gridCol w="239042">
                  <a:extLst>
                    <a:ext uri="{9D8B030D-6E8A-4147-A177-3AD203B41FA5}">
                      <a16:colId xmlns:a16="http://schemas.microsoft.com/office/drawing/2014/main" val="20001"/>
                    </a:ext>
                  </a:extLst>
                </a:gridCol>
                <a:gridCol w="4276915">
                  <a:extLst>
                    <a:ext uri="{9D8B030D-6E8A-4147-A177-3AD203B41FA5}">
                      <a16:colId xmlns:a16="http://schemas.microsoft.com/office/drawing/2014/main" val="20002"/>
                    </a:ext>
                  </a:extLst>
                </a:gridCol>
              </a:tblGrid>
              <a:tr h="427491">
                <a:tc>
                  <a:txBody>
                    <a:bodyPr/>
                    <a:lstStyle/>
                    <a:p>
                      <a:pPr algn="ctr"/>
                      <a:r>
                        <a:rPr lang="en-US" sz="2000" dirty="0"/>
                        <a:t>Strengths</a:t>
                      </a:r>
                    </a:p>
                  </a:txBody>
                  <a:tcPr>
                    <a:lnR>
                      <a:noFill/>
                    </a:lnR>
                    <a:lnB w="12700" cap="flat" cmpd="sng" algn="ctr">
                      <a:solidFill>
                        <a:scrgbClr r="0" g="0" b="0"/>
                      </a:solidFill>
                      <a:prstDash val="solid"/>
                      <a:round/>
                      <a:headEnd type="none" w="med" len="med"/>
                      <a:tailEnd type="none" w="med" len="med"/>
                    </a:lnB>
                  </a:tcPr>
                </a:tc>
                <a:tc>
                  <a:txBody>
                    <a:bodyPr/>
                    <a:lstStyle/>
                    <a:p>
                      <a:pPr algn="ctr"/>
                      <a:endParaRPr lang="en-US" sz="2000" dirty="0"/>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dirty="0"/>
                        <a:t>Weaknesses</a:t>
                      </a:r>
                    </a:p>
                  </a:txBody>
                  <a:tcPr>
                    <a:lnL>
                      <a:noFill/>
                    </a:lnL>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4900877">
                <a:tc>
                  <a:txBody>
                    <a:bodyPr/>
                    <a:lstStyle/>
                    <a:p>
                      <a:pPr marL="285750" indent="-285750" algn="l" defTabSz="914400" rtl="0" eaLnBrk="1" latinLnBrk="0" hangingPunct="1">
                        <a:buFont typeface="Arial"/>
                        <a:buChar char="•"/>
                      </a:pPr>
                      <a:r>
                        <a:rPr lang="en-US" sz="2000" kern="1200" baseline="0" dirty="0">
                          <a:solidFill>
                            <a:schemeClr val="tx1"/>
                          </a:solidFill>
                          <a:latin typeface="+mn-lt"/>
                          <a:ea typeface="+mn-ea"/>
                          <a:cs typeface="+mn-cs"/>
                        </a:rPr>
                        <a:t>Quick and easy to administer</a:t>
                      </a:r>
                    </a:p>
                    <a:p>
                      <a:pPr marL="285750" indent="-285750" algn="l" defTabSz="914400" rtl="0" eaLnBrk="1" latinLnBrk="0" hangingPunct="1">
                        <a:buFont typeface="Arial"/>
                        <a:buChar char="•"/>
                      </a:pPr>
                      <a:r>
                        <a:rPr lang="en-US" sz="2000" kern="1200" baseline="0" dirty="0">
                          <a:solidFill>
                            <a:schemeClr val="tx1"/>
                          </a:solidFill>
                          <a:latin typeface="+mn-lt"/>
                          <a:ea typeface="+mn-ea"/>
                          <a:cs typeface="+mn-cs"/>
                        </a:rPr>
                        <a:t>Can be administered in person, on the phone, etc.</a:t>
                      </a:r>
                    </a:p>
                    <a:p>
                      <a:pPr marL="285750" indent="-285750" algn="l" defTabSz="914400" rtl="0" eaLnBrk="1" latinLnBrk="0" hangingPunct="1">
                        <a:buFont typeface="Arial"/>
                        <a:buChar char="•"/>
                      </a:pPr>
                      <a:r>
                        <a:rPr lang="en-US" sz="2000" kern="1200" baseline="0" dirty="0">
                          <a:solidFill>
                            <a:schemeClr val="tx1"/>
                          </a:solidFill>
                          <a:latin typeface="+mn-lt"/>
                          <a:ea typeface="+mn-ea"/>
                          <a:cs typeface="+mn-cs"/>
                        </a:rPr>
                        <a:t>Low  respondent burden</a:t>
                      </a:r>
                    </a:p>
                    <a:p>
                      <a:pPr marL="285750" indent="-285750" algn="l" defTabSz="914400" rtl="0" eaLnBrk="1" latinLnBrk="0" hangingPunct="1">
                        <a:buFont typeface="Arial"/>
                        <a:buChar char="•"/>
                      </a:pPr>
                      <a:r>
                        <a:rPr lang="en-US" sz="2000" kern="1200" baseline="0" dirty="0">
                          <a:solidFill>
                            <a:schemeClr val="tx1"/>
                          </a:solidFill>
                          <a:latin typeface="+mn-lt"/>
                          <a:ea typeface="+mn-ea"/>
                          <a:cs typeface="+mn-cs"/>
                        </a:rPr>
                        <a:t>Literacy is not required for respondent</a:t>
                      </a:r>
                    </a:p>
                    <a:p>
                      <a:pPr marL="285750" indent="-285750" algn="l" defTabSz="914400" rtl="0" eaLnBrk="1" latinLnBrk="0" hangingPunct="1">
                        <a:buFont typeface="Arial"/>
                        <a:buChar char="•"/>
                      </a:pPr>
                      <a:r>
                        <a:rPr lang="en-US" sz="2000" kern="1200" baseline="0" dirty="0">
                          <a:solidFill>
                            <a:schemeClr val="tx1"/>
                          </a:solidFill>
                          <a:latin typeface="+mn-lt"/>
                          <a:ea typeface="+mn-ea"/>
                          <a:cs typeface="+mn-cs"/>
                        </a:rPr>
                        <a:t>No restrictions on foods that can be reported</a:t>
                      </a:r>
                    </a:p>
                    <a:p>
                      <a:pPr marL="285750" indent="-285750">
                        <a:buFont typeface="Arial"/>
                        <a:buChar char="•"/>
                      </a:pPr>
                      <a:r>
                        <a:rPr lang="en-US" sz="2000" baseline="0" dirty="0"/>
                        <a:t>Long-term memory not required.</a:t>
                      </a:r>
                    </a:p>
                    <a:p>
                      <a:pPr marL="285750" indent="-285750">
                        <a:buFont typeface="Arial"/>
                        <a:buChar char="•"/>
                      </a:pPr>
                      <a:r>
                        <a:rPr lang="en-US" sz="2000" baseline="0" dirty="0"/>
                        <a:t>Does no interfere with eating behavior.</a:t>
                      </a:r>
                      <a:endParaRPr lang="en-US" sz="2000" dirty="0"/>
                    </a:p>
                  </a:txBody>
                  <a:tcPr>
                    <a:lnR>
                      <a:noFill/>
                    </a:lnR>
                    <a:lnT w="12700" cap="flat" cmpd="sng" algn="ctr">
                      <a:solidFill>
                        <a:scrgbClr r="0" g="0" b="0"/>
                      </a:solidFill>
                      <a:prstDash val="solid"/>
                      <a:round/>
                      <a:headEnd type="none" w="med" len="med"/>
                      <a:tailEnd type="none" w="med" len="med"/>
                    </a:lnT>
                  </a:tcPr>
                </a:tc>
                <a:tc>
                  <a:txBody>
                    <a:bodyPr/>
                    <a:lstStyle/>
                    <a:p>
                      <a:pPr marL="0" indent="0">
                        <a:buFont typeface="Arial"/>
                        <a:buNone/>
                      </a:pPr>
                      <a:endParaRPr lang="en-US" sz="2000" dirty="0"/>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a:buChar char="•"/>
                      </a:pPr>
                      <a:r>
                        <a:rPr lang="en-US" sz="2000" dirty="0"/>
                        <a:t>Requires a well-trained interviewer.</a:t>
                      </a:r>
                    </a:p>
                    <a:p>
                      <a:pPr marL="285750" indent="-285750">
                        <a:buFont typeface="Arial"/>
                        <a:buChar char="•"/>
                      </a:pPr>
                      <a:r>
                        <a:rPr lang="en-US" sz="2000" dirty="0"/>
                        <a:t>Relies on accurate memory.</a:t>
                      </a:r>
                      <a:r>
                        <a:rPr lang="en-US" sz="2000" baseline="0" dirty="0"/>
                        <a:t> </a:t>
                      </a:r>
                    </a:p>
                    <a:p>
                      <a:pPr marL="742950" lvl="1" indent="-285750">
                        <a:buFont typeface="Arial"/>
                        <a:buChar char="•"/>
                      </a:pPr>
                      <a:r>
                        <a:rPr lang="en-US" sz="2000" baseline="0" dirty="0"/>
                        <a:t>Age, memory</a:t>
                      </a:r>
                    </a:p>
                    <a:p>
                      <a:pPr marL="285750" indent="-285750">
                        <a:buFont typeface="Arial"/>
                        <a:buChar char="•"/>
                      </a:pPr>
                      <a:r>
                        <a:rPr lang="en-US" sz="2000" baseline="0" dirty="0"/>
                        <a:t>Can result in recall error, e.g. recall bias</a:t>
                      </a:r>
                    </a:p>
                    <a:p>
                      <a:pPr marL="285750" indent="-285750">
                        <a:buFont typeface="Arial"/>
                        <a:buChar char="•"/>
                      </a:pPr>
                      <a:r>
                        <a:rPr lang="en-US" sz="2000" baseline="0" dirty="0"/>
                        <a:t>Subject may selectively recall “good foods” foods and exclude those considered “bad”</a:t>
                      </a:r>
                    </a:p>
                    <a:p>
                      <a:pPr marL="285750" indent="-285750">
                        <a:buFont typeface="Arial"/>
                        <a:buChar char="•"/>
                      </a:pPr>
                      <a:r>
                        <a:rPr lang="en-US" sz="2000" baseline="0" dirty="0"/>
                        <a:t>Quantification of portion sizes requires portion size aids</a:t>
                      </a:r>
                    </a:p>
                    <a:p>
                      <a:pPr marL="285750" indent="-285750">
                        <a:buFont typeface="Arial"/>
                        <a:buChar char="•"/>
                      </a:pPr>
                      <a:r>
                        <a:rPr lang="en-US" sz="2000" baseline="0" dirty="0"/>
                        <a:t>Subject to day to day variation </a:t>
                      </a:r>
                    </a:p>
                    <a:p>
                      <a:pPr marL="742950" lvl="1" indent="-285750">
                        <a:buFont typeface="Arial"/>
                        <a:buChar char="•"/>
                      </a:pPr>
                      <a:r>
                        <a:rPr lang="en-US" sz="2000" baseline="0" dirty="0"/>
                        <a:t>Multiple 24Hr recalls needed to represent the usual diet. </a:t>
                      </a:r>
                    </a:p>
                  </a:txBody>
                  <a:tcPr>
                    <a:lnL>
                      <a:noFill/>
                    </a:lnL>
                    <a:lnT w="12700" cap="flat" cmpd="sng" algn="ctr">
                      <a:solidFill>
                        <a:scrgbClr r="0" g="0" b="0"/>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sp>
        <p:nvSpPr>
          <p:cNvPr id="2" name="Slide Number Placeholder 1"/>
          <p:cNvSpPr>
            <a:spLocks noGrp="1"/>
          </p:cNvSpPr>
          <p:nvPr>
            <p:ph type="sldNum" sz="quarter" idx="12"/>
          </p:nvPr>
        </p:nvSpPr>
        <p:spPr/>
        <p:txBody>
          <a:bodyPr/>
          <a:lstStyle/>
          <a:p>
            <a:fld id="{29F812CC-7A82-47D3-B045-D4D193E898C2}" type="slidenum">
              <a:rPr lang="en-US" smtClean="0"/>
              <a:t>43</a:t>
            </a:fld>
            <a:endParaRPr lang="en-US"/>
          </a:p>
        </p:txBody>
      </p:sp>
    </p:spTree>
    <p:extLst>
      <p:ext uri="{BB962C8B-B14F-4D97-AF65-F5344CB8AC3E}">
        <p14:creationId xmlns:p14="http://schemas.microsoft.com/office/powerpoint/2010/main" val="1420882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823836" y="444317"/>
            <a:ext cx="8362901" cy="584775"/>
          </a:xfrm>
          <a:prstGeom prst="rect">
            <a:avLst/>
          </a:prstGeom>
          <a:noFill/>
        </p:spPr>
        <p:txBody>
          <a:bodyPr wrap="square" rtlCol="0">
            <a:spAutoFit/>
          </a:bodyPr>
          <a:lstStyle/>
          <a:p>
            <a:pPr algn="ctr"/>
            <a:r>
              <a:rPr lang="en-US" sz="3200" dirty="0">
                <a:solidFill>
                  <a:srgbClr val="C00000"/>
                </a:solidFill>
                <a:latin typeface="+mj-lt"/>
              </a:rPr>
              <a:t>Food frequency questionnaire (FFQ)</a:t>
            </a:r>
          </a:p>
        </p:txBody>
      </p:sp>
      <p:sp>
        <p:nvSpPr>
          <p:cNvPr id="14" name="Content Placeholder 2"/>
          <p:cNvSpPr txBox="1">
            <a:spLocks/>
          </p:cNvSpPr>
          <p:nvPr/>
        </p:nvSpPr>
        <p:spPr>
          <a:xfrm>
            <a:off x="1551120" y="1171074"/>
            <a:ext cx="8956460" cy="4950962"/>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200" b="1" dirty="0">
                <a:solidFill>
                  <a:srgbClr val="000000"/>
                </a:solidFill>
              </a:rPr>
              <a:t>Objective</a:t>
            </a:r>
          </a:p>
          <a:p>
            <a:pPr marL="342900" indent="-342900" algn="l">
              <a:buFont typeface="Arial" panose="020B0604020202020204" pitchFamily="34" charset="0"/>
              <a:buChar char="•"/>
            </a:pPr>
            <a:r>
              <a:rPr lang="en-US" sz="2200" dirty="0">
                <a:solidFill>
                  <a:srgbClr val="000000"/>
                </a:solidFill>
              </a:rPr>
              <a:t>Measure usual intake, i.e. long-term diet</a:t>
            </a:r>
          </a:p>
          <a:p>
            <a:pPr marL="342900" indent="-342900" algn="l">
              <a:buFont typeface="Arial" panose="020B0604020202020204" pitchFamily="34" charset="0"/>
              <a:buChar char="•"/>
            </a:pPr>
            <a:r>
              <a:rPr lang="en-US" sz="2200" dirty="0">
                <a:solidFill>
                  <a:srgbClr val="000000"/>
                </a:solidFill>
              </a:rPr>
              <a:t>Measure individual nutrient and food intake</a:t>
            </a:r>
          </a:p>
          <a:p>
            <a:pPr marL="342900" indent="-342900" algn="l">
              <a:buFont typeface="Arial" panose="020B0604020202020204" pitchFamily="34" charset="0"/>
              <a:buChar char="•"/>
            </a:pPr>
            <a:r>
              <a:rPr lang="en-US" sz="2200" dirty="0">
                <a:solidFill>
                  <a:srgbClr val="000000"/>
                </a:solidFill>
              </a:rPr>
              <a:t>Relative ranking of intake is priority</a:t>
            </a:r>
          </a:p>
          <a:p>
            <a:pPr marL="342900" indent="-342900" algn="l">
              <a:buFont typeface="Arial" panose="020B0604020202020204" pitchFamily="34" charset="0"/>
              <a:buChar char="•"/>
            </a:pPr>
            <a:endParaRPr lang="en-US" sz="2200" dirty="0">
              <a:solidFill>
                <a:srgbClr val="000000"/>
              </a:solidFill>
            </a:endParaRPr>
          </a:p>
          <a:p>
            <a:pPr algn="l"/>
            <a:r>
              <a:rPr lang="en-US" sz="2200" b="1" dirty="0">
                <a:solidFill>
                  <a:srgbClr val="000000"/>
                </a:solidFill>
              </a:rPr>
              <a:t>Structure</a:t>
            </a:r>
          </a:p>
          <a:p>
            <a:pPr marL="342900" indent="-342900" algn="l">
              <a:buFont typeface="Arial"/>
              <a:buChar char="•"/>
            </a:pPr>
            <a:r>
              <a:rPr lang="en-US" sz="2200" dirty="0">
                <a:solidFill>
                  <a:srgbClr val="000000"/>
                </a:solidFill>
              </a:rPr>
              <a:t>Food list includes foods that are consumed reasonably often, have substantial nutrient content, or those whose intake varies between subjects. </a:t>
            </a:r>
          </a:p>
          <a:p>
            <a:pPr marL="342900" indent="-342900" algn="l">
              <a:buFont typeface="Arial"/>
              <a:buChar char="•"/>
            </a:pPr>
            <a:r>
              <a:rPr lang="en-US" sz="2200" dirty="0">
                <a:solidFill>
                  <a:srgbClr val="000000"/>
                </a:solidFill>
              </a:rPr>
              <a:t>Record the frequency of consumption of the listed foods and beverages, and portion sizes </a:t>
            </a:r>
          </a:p>
          <a:p>
            <a:pPr marL="800100" lvl="1" indent="-342900" algn="l">
              <a:buFont typeface="Arial"/>
              <a:buChar char="•"/>
            </a:pPr>
            <a:r>
              <a:rPr lang="en-US" sz="2000" dirty="0">
                <a:solidFill>
                  <a:srgbClr val="000000"/>
                </a:solidFill>
              </a:rPr>
              <a:t>Specific recall period eg 7 days or 30 days</a:t>
            </a:r>
          </a:p>
          <a:p>
            <a:pPr marL="342900" indent="-342900" algn="l">
              <a:buFont typeface="Arial"/>
              <a:buChar char="•"/>
            </a:pPr>
            <a:r>
              <a:rPr lang="en-US" sz="2200" dirty="0">
                <a:solidFill>
                  <a:srgbClr val="000000"/>
                </a:solidFill>
              </a:rPr>
              <a:t>Can be administered by interviewers (eg LMICs) or self-administered</a:t>
            </a:r>
          </a:p>
          <a:p>
            <a:pPr algn="l"/>
            <a:endParaRPr lang="en-US" sz="2200" dirty="0">
              <a:solidFill>
                <a:srgbClr val="000000"/>
              </a:solidFill>
            </a:endParaRPr>
          </a:p>
        </p:txBody>
      </p:sp>
      <p:sp>
        <p:nvSpPr>
          <p:cNvPr id="2" name="Slide Number Placeholder 1"/>
          <p:cNvSpPr>
            <a:spLocks noGrp="1"/>
          </p:cNvSpPr>
          <p:nvPr>
            <p:ph type="sldNum" sz="quarter" idx="12"/>
          </p:nvPr>
        </p:nvSpPr>
        <p:spPr/>
        <p:txBody>
          <a:bodyPr/>
          <a:lstStyle/>
          <a:p>
            <a:fld id="{29F812CC-7A82-47D3-B045-D4D193E898C2}" type="slidenum">
              <a:rPr lang="en-US" smtClean="0"/>
              <a:t>44</a:t>
            </a:fld>
            <a:endParaRPr lang="en-US"/>
          </a:p>
        </p:txBody>
      </p:sp>
    </p:spTree>
    <p:extLst>
      <p:ext uri="{BB962C8B-B14F-4D97-AF65-F5344CB8AC3E}">
        <p14:creationId xmlns:p14="http://schemas.microsoft.com/office/powerpoint/2010/main" val="36212937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855920" y="381970"/>
            <a:ext cx="8668401" cy="584775"/>
          </a:xfrm>
          <a:prstGeom prst="rect">
            <a:avLst/>
          </a:prstGeom>
          <a:noFill/>
        </p:spPr>
        <p:txBody>
          <a:bodyPr wrap="square" rtlCol="0">
            <a:spAutoFit/>
          </a:bodyPr>
          <a:lstStyle/>
          <a:p>
            <a:r>
              <a:rPr lang="en-US" sz="3200" dirty="0">
                <a:solidFill>
                  <a:srgbClr val="C00000"/>
                </a:solidFill>
                <a:latin typeface="+mj-lt"/>
              </a:rPr>
              <a:t>Food frequency questionnaire (FFQ) example</a:t>
            </a:r>
          </a:p>
        </p:txBody>
      </p:sp>
      <p:pic>
        <p:nvPicPr>
          <p:cNvPr id="2" name="Picture 1"/>
          <p:cNvPicPr>
            <a:picLocks noChangeAspect="1"/>
          </p:cNvPicPr>
          <p:nvPr/>
        </p:nvPicPr>
        <p:blipFill rotWithShape="1">
          <a:blip r:embed="rId3"/>
          <a:srcRect l="2728"/>
          <a:stretch/>
        </p:blipFill>
        <p:spPr>
          <a:xfrm>
            <a:off x="1629793" y="1238611"/>
            <a:ext cx="8894528" cy="4680925"/>
          </a:xfrm>
          <a:prstGeom prst="rect">
            <a:avLst/>
          </a:prstGeom>
        </p:spPr>
      </p:pic>
      <p:sp>
        <p:nvSpPr>
          <p:cNvPr id="12" name="TextBox 11"/>
          <p:cNvSpPr txBox="1"/>
          <p:nvPr/>
        </p:nvSpPr>
        <p:spPr>
          <a:xfrm>
            <a:off x="8455425" y="6385158"/>
            <a:ext cx="1815561" cy="523220"/>
          </a:xfrm>
          <a:prstGeom prst="rect">
            <a:avLst/>
          </a:prstGeom>
          <a:noFill/>
        </p:spPr>
        <p:txBody>
          <a:bodyPr wrap="none" rtlCol="0">
            <a:spAutoFit/>
          </a:bodyPr>
          <a:lstStyle/>
          <a:p>
            <a:pPr algn="r"/>
            <a:r>
              <a:rPr lang="en-US" sz="1400" dirty="0">
                <a:latin typeface="Calibri"/>
                <a:cs typeface="Calibri"/>
              </a:rPr>
              <a:t>Citations: Willett 2007</a:t>
            </a:r>
          </a:p>
          <a:p>
            <a:pPr algn="r"/>
            <a:r>
              <a:rPr lang="en-US" sz="1400" dirty="0">
                <a:latin typeface="Calibri"/>
                <a:cs typeface="Calibri"/>
              </a:rPr>
              <a:t>Nurses Health Study  </a:t>
            </a:r>
            <a:endParaRPr lang="en-US" sz="1400" i="1" dirty="0">
              <a:latin typeface="Calibri"/>
              <a:cs typeface="Calibri"/>
            </a:endParaRPr>
          </a:p>
        </p:txBody>
      </p:sp>
      <p:sp>
        <p:nvSpPr>
          <p:cNvPr id="3" name="Slide Number Placeholder 2"/>
          <p:cNvSpPr>
            <a:spLocks noGrp="1"/>
          </p:cNvSpPr>
          <p:nvPr>
            <p:ph type="sldNum" sz="quarter" idx="12"/>
          </p:nvPr>
        </p:nvSpPr>
        <p:spPr/>
        <p:txBody>
          <a:bodyPr/>
          <a:lstStyle/>
          <a:p>
            <a:fld id="{29F812CC-7A82-47D3-B045-D4D193E898C2}" type="slidenum">
              <a:rPr lang="en-US" smtClean="0"/>
              <a:t>45</a:t>
            </a:fld>
            <a:endParaRPr lang="en-US" dirty="0"/>
          </a:p>
        </p:txBody>
      </p:sp>
    </p:spTree>
    <p:extLst>
      <p:ext uri="{BB962C8B-B14F-4D97-AF65-F5344CB8AC3E}">
        <p14:creationId xmlns:p14="http://schemas.microsoft.com/office/powerpoint/2010/main" val="1707084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770170" y="427420"/>
            <a:ext cx="8651659" cy="584775"/>
          </a:xfrm>
          <a:prstGeom prst="rect">
            <a:avLst/>
          </a:prstGeom>
          <a:noFill/>
        </p:spPr>
        <p:txBody>
          <a:bodyPr wrap="square" rtlCol="0">
            <a:spAutoFit/>
          </a:bodyPr>
          <a:lstStyle/>
          <a:p>
            <a:pPr algn="ctr"/>
            <a:r>
              <a:rPr lang="en-US" sz="3200" dirty="0">
                <a:solidFill>
                  <a:srgbClr val="C00000"/>
                </a:solidFill>
                <a:latin typeface="+mj-lt"/>
              </a:rPr>
              <a:t>Food frequency questionnaire</a:t>
            </a:r>
          </a:p>
        </p:txBody>
      </p:sp>
      <p:graphicFrame>
        <p:nvGraphicFramePr>
          <p:cNvPr id="12" name="Table 11"/>
          <p:cNvGraphicFramePr>
            <a:graphicFrameLocks noGrp="1"/>
          </p:cNvGraphicFramePr>
          <p:nvPr/>
        </p:nvGraphicFramePr>
        <p:xfrm>
          <a:off x="1363578" y="1330860"/>
          <a:ext cx="9464842" cy="4196280"/>
        </p:xfrm>
        <a:graphic>
          <a:graphicData uri="http://schemas.openxmlformats.org/drawingml/2006/table">
            <a:tbl>
              <a:tblPr firstRow="1" bandRow="1">
                <a:tableStyleId>{2D5ABB26-0587-4C30-8999-92F81FD0307C}</a:tableStyleId>
              </a:tblPr>
              <a:tblGrid>
                <a:gridCol w="4520320">
                  <a:extLst>
                    <a:ext uri="{9D8B030D-6E8A-4147-A177-3AD203B41FA5}">
                      <a16:colId xmlns:a16="http://schemas.microsoft.com/office/drawing/2014/main" val="20000"/>
                    </a:ext>
                  </a:extLst>
                </a:gridCol>
                <a:gridCol w="427891">
                  <a:extLst>
                    <a:ext uri="{9D8B030D-6E8A-4147-A177-3AD203B41FA5}">
                      <a16:colId xmlns:a16="http://schemas.microsoft.com/office/drawing/2014/main" val="20001"/>
                    </a:ext>
                  </a:extLst>
                </a:gridCol>
                <a:gridCol w="4516631">
                  <a:extLst>
                    <a:ext uri="{9D8B030D-6E8A-4147-A177-3AD203B41FA5}">
                      <a16:colId xmlns:a16="http://schemas.microsoft.com/office/drawing/2014/main" val="20002"/>
                    </a:ext>
                  </a:extLst>
                </a:gridCol>
              </a:tblGrid>
              <a:tr h="447240">
                <a:tc>
                  <a:txBody>
                    <a:bodyPr/>
                    <a:lstStyle/>
                    <a:p>
                      <a:pPr algn="ctr"/>
                      <a:r>
                        <a:rPr lang="en-US" sz="2200" dirty="0"/>
                        <a:t>Strengths</a:t>
                      </a:r>
                    </a:p>
                  </a:txBody>
                  <a:tcPr>
                    <a:lnR>
                      <a:noFill/>
                    </a:lnR>
                    <a:lnB w="12700" cap="flat" cmpd="sng" algn="ctr">
                      <a:solidFill>
                        <a:scrgbClr r="0" g="0" b="0"/>
                      </a:solidFill>
                      <a:prstDash val="solid"/>
                      <a:round/>
                      <a:headEnd type="none" w="med" len="med"/>
                      <a:tailEnd type="none" w="med" len="med"/>
                    </a:lnB>
                  </a:tcPr>
                </a:tc>
                <a:tc>
                  <a:txBody>
                    <a:bodyPr/>
                    <a:lstStyle/>
                    <a:p>
                      <a:pPr algn="ctr"/>
                      <a:endParaRPr lang="en-US" sz="2200" dirty="0"/>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t>Weaknesses</a:t>
                      </a:r>
                    </a:p>
                  </a:txBody>
                  <a:tcPr>
                    <a:lnL>
                      <a:noFill/>
                    </a:lnL>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609869">
                <a:tc>
                  <a:txBody>
                    <a:bodyPr/>
                    <a:lstStyle/>
                    <a:p>
                      <a:pPr marL="285750" indent="-285750">
                        <a:buFont typeface="Arial"/>
                        <a:buChar char="•"/>
                      </a:pPr>
                      <a:r>
                        <a:rPr lang="en-US" sz="2000" dirty="0"/>
                        <a:t>Relatively inexpensive and easy to administer</a:t>
                      </a:r>
                    </a:p>
                    <a:p>
                      <a:pPr marL="285750" indent="-285750">
                        <a:buFont typeface="Arial"/>
                        <a:buChar char="•"/>
                      </a:pPr>
                      <a:r>
                        <a:rPr lang="en-US" sz="2000" dirty="0"/>
                        <a:t>Can be self-administered</a:t>
                      </a:r>
                      <a:r>
                        <a:rPr lang="en-US" sz="2000" baseline="0" dirty="0"/>
                        <a:t> and c</a:t>
                      </a:r>
                      <a:r>
                        <a:rPr lang="en-US" sz="2000" dirty="0"/>
                        <a:t>omputer processed</a:t>
                      </a:r>
                    </a:p>
                    <a:p>
                      <a:pPr marL="285750" indent="-285750">
                        <a:buFont typeface="Arial"/>
                        <a:buChar char="•"/>
                      </a:pPr>
                      <a:r>
                        <a:rPr lang="en-US" sz="2000" baseline="0" dirty="0"/>
                        <a:t>Useful for large epidemiologic studies, measures usual intake</a:t>
                      </a:r>
                    </a:p>
                    <a:p>
                      <a:pPr marL="742950" lvl="1" indent="-285750">
                        <a:buFont typeface="Arial"/>
                        <a:buChar char="•"/>
                      </a:pPr>
                      <a:r>
                        <a:rPr lang="en-US" sz="2000" baseline="0" dirty="0"/>
                        <a:t>Compares people with high vs low intake of nutrients/dietary patterns</a:t>
                      </a:r>
                    </a:p>
                    <a:p>
                      <a:pPr marL="285750" indent="-285750">
                        <a:buFont typeface="Arial"/>
                        <a:buChar char="•"/>
                      </a:pPr>
                      <a:r>
                        <a:rPr lang="en-US" sz="2000" baseline="0" dirty="0"/>
                        <a:t>Well-established validity</a:t>
                      </a:r>
                      <a:endParaRPr lang="en-US" sz="2000" dirty="0"/>
                    </a:p>
                  </a:txBody>
                  <a:tcPr>
                    <a:lnR>
                      <a:noFill/>
                    </a:lnR>
                    <a:lnT w="12700" cap="flat" cmpd="sng" algn="ctr">
                      <a:solidFill>
                        <a:scrgbClr r="0" g="0" b="0"/>
                      </a:solidFill>
                      <a:prstDash val="solid"/>
                      <a:round/>
                      <a:headEnd type="none" w="med" len="med"/>
                      <a:tailEnd type="none" w="med" len="med"/>
                    </a:lnT>
                  </a:tcPr>
                </a:tc>
                <a:tc>
                  <a:txBody>
                    <a:bodyPr/>
                    <a:lstStyle/>
                    <a:p>
                      <a:pPr marL="0" indent="0">
                        <a:buFont typeface="Arial"/>
                        <a:buNone/>
                      </a:pPr>
                      <a:endParaRPr lang="en-US" sz="2000" dirty="0"/>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lang="en-US" sz="2000" dirty="0"/>
                        <a:t>Recall of foods may be inaccurate</a:t>
                      </a:r>
                      <a:r>
                        <a:rPr lang="en-US" sz="2000" baseline="0" dirty="0"/>
                        <a:t> – recall bias</a:t>
                      </a:r>
                      <a:endParaRPr lang="en-US" sz="2000" dirty="0"/>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lang="en-US" sz="2000" dirty="0"/>
                        <a:t>Often not transferrable across cultures/populations, e.g. may miss important foods from the list</a:t>
                      </a:r>
                    </a:p>
                    <a:p>
                      <a:pPr marL="285750" indent="-285750">
                        <a:buFont typeface="Arial"/>
                        <a:buChar char="•"/>
                      </a:pPr>
                      <a:r>
                        <a:rPr lang="en-US" sz="2000" dirty="0"/>
                        <a:t>Not ideal for estimating</a:t>
                      </a:r>
                      <a:r>
                        <a:rPr lang="en-US" sz="2000" baseline="0" dirty="0"/>
                        <a:t> absolute intake</a:t>
                      </a:r>
                    </a:p>
                    <a:p>
                      <a:pPr marL="742950" lvl="1" indent="-285750">
                        <a:buFont typeface="Arial"/>
                        <a:buChar char="•"/>
                      </a:pPr>
                      <a:r>
                        <a:rPr lang="en-US" sz="2000" baseline="0" dirty="0"/>
                        <a:t>E.g. m</a:t>
                      </a:r>
                      <a:r>
                        <a:rPr lang="en-US" sz="2000" dirty="0"/>
                        <a:t>ay</a:t>
                      </a:r>
                      <a:r>
                        <a:rPr lang="en-US" sz="2000" baseline="0" dirty="0"/>
                        <a:t> underestimate energy intake</a:t>
                      </a:r>
                      <a:endParaRPr lang="en-US" sz="2000" dirty="0"/>
                    </a:p>
                    <a:p>
                      <a:pPr marL="285750" indent="-285750">
                        <a:buFont typeface="Arial"/>
                        <a:buChar char="•"/>
                      </a:pPr>
                      <a:r>
                        <a:rPr lang="en-US" sz="2000" dirty="0"/>
                        <a:t>Requires literacy if self administered</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lang="en-US" sz="2000" dirty="0"/>
                        <a:t>Tedious for the participant</a:t>
                      </a:r>
                    </a:p>
                    <a:p>
                      <a:pPr marL="285750" indent="-285750">
                        <a:buFont typeface="Arial"/>
                        <a:buChar char="•"/>
                      </a:pPr>
                      <a:endParaRPr lang="en-US" sz="2000" dirty="0"/>
                    </a:p>
                  </a:txBody>
                  <a:tcPr>
                    <a:lnL>
                      <a:noFill/>
                    </a:lnL>
                    <a:lnT w="12700" cap="flat" cmpd="sng" algn="ctr">
                      <a:solidFill>
                        <a:scrgbClr r="0" g="0" b="0"/>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sp>
        <p:nvSpPr>
          <p:cNvPr id="2" name="Slide Number Placeholder 1"/>
          <p:cNvSpPr>
            <a:spLocks noGrp="1"/>
          </p:cNvSpPr>
          <p:nvPr>
            <p:ph type="sldNum" sz="quarter" idx="12"/>
          </p:nvPr>
        </p:nvSpPr>
        <p:spPr/>
        <p:txBody>
          <a:bodyPr/>
          <a:lstStyle/>
          <a:p>
            <a:fld id="{29F812CC-7A82-47D3-B045-D4D193E898C2}" type="slidenum">
              <a:rPr lang="en-US" smtClean="0"/>
              <a:t>46</a:t>
            </a:fld>
            <a:endParaRPr lang="en-US"/>
          </a:p>
        </p:txBody>
      </p:sp>
    </p:spTree>
    <p:extLst>
      <p:ext uri="{BB962C8B-B14F-4D97-AF65-F5344CB8AC3E}">
        <p14:creationId xmlns:p14="http://schemas.microsoft.com/office/powerpoint/2010/main" val="2782348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267326" y="415089"/>
            <a:ext cx="9657348" cy="584775"/>
          </a:xfrm>
          <a:prstGeom prst="rect">
            <a:avLst/>
          </a:prstGeom>
          <a:noFill/>
        </p:spPr>
        <p:txBody>
          <a:bodyPr wrap="square" rtlCol="0">
            <a:spAutoFit/>
          </a:bodyPr>
          <a:lstStyle/>
          <a:p>
            <a:pPr algn="ctr"/>
            <a:r>
              <a:rPr lang="en-US" sz="3200" dirty="0">
                <a:solidFill>
                  <a:srgbClr val="C00000"/>
                </a:solidFill>
                <a:latin typeface="+mj-lt"/>
              </a:rPr>
              <a:t>Diets and malnutrition</a:t>
            </a:r>
          </a:p>
        </p:txBody>
      </p:sp>
      <p:sp>
        <p:nvSpPr>
          <p:cNvPr id="4" name="Content Placeholder 3"/>
          <p:cNvSpPr>
            <a:spLocks noGrp="1"/>
          </p:cNvSpPr>
          <p:nvPr>
            <p:ph sz="half" idx="1"/>
          </p:nvPr>
        </p:nvSpPr>
        <p:spPr>
          <a:xfrm>
            <a:off x="774218" y="1167319"/>
            <a:ext cx="5605130" cy="5189031"/>
          </a:xfrm>
        </p:spPr>
        <p:txBody>
          <a:bodyPr>
            <a:normAutofit/>
          </a:bodyPr>
          <a:lstStyle/>
          <a:p>
            <a:pPr marL="0" indent="0" eaLnBrk="0" fontAlgn="base" hangingPunct="0">
              <a:lnSpc>
                <a:spcPct val="100000"/>
              </a:lnSpc>
              <a:spcBef>
                <a:spcPct val="0"/>
              </a:spcBef>
              <a:spcAft>
                <a:spcPct val="0"/>
              </a:spcAft>
              <a:buNone/>
            </a:pPr>
            <a:endParaRPr lang="en-US" sz="2000" dirty="0"/>
          </a:p>
          <a:p>
            <a:pPr marL="0" indent="0" eaLnBrk="0" fontAlgn="base" hangingPunct="0">
              <a:lnSpc>
                <a:spcPct val="100000"/>
              </a:lnSpc>
              <a:spcBef>
                <a:spcPct val="0"/>
              </a:spcBef>
              <a:spcAft>
                <a:spcPct val="0"/>
              </a:spcAft>
              <a:buNone/>
            </a:pPr>
            <a:r>
              <a:rPr lang="en-US" sz="2000" dirty="0"/>
              <a:t>Sub-optimal diets are the number one risk factor for mortality (Murray, 2020) </a:t>
            </a:r>
          </a:p>
          <a:p>
            <a:pPr marL="0" indent="0" eaLnBrk="0" fontAlgn="base" hangingPunct="0">
              <a:lnSpc>
                <a:spcPct val="100000"/>
              </a:lnSpc>
              <a:spcBef>
                <a:spcPct val="0"/>
              </a:spcBef>
              <a:spcAft>
                <a:spcPct val="0"/>
              </a:spcAft>
              <a:buNone/>
            </a:pPr>
            <a:endParaRPr lang="en-US" sz="2000" b="1" spc="10" dirty="0">
              <a:solidFill>
                <a:srgbClr val="0000FF"/>
              </a:solidFill>
            </a:endParaRPr>
          </a:p>
          <a:p>
            <a:pPr marL="0" indent="0" eaLnBrk="0" fontAlgn="base" hangingPunct="0">
              <a:lnSpc>
                <a:spcPct val="100000"/>
              </a:lnSpc>
              <a:spcBef>
                <a:spcPct val="0"/>
              </a:spcBef>
              <a:spcAft>
                <a:spcPct val="0"/>
              </a:spcAft>
              <a:buNone/>
            </a:pPr>
            <a:r>
              <a:rPr lang="en-US" sz="2000" b="1" spc="10" dirty="0">
                <a:solidFill>
                  <a:srgbClr val="0000FF"/>
                </a:solidFill>
              </a:rPr>
              <a:t>11M</a:t>
            </a:r>
            <a:r>
              <a:rPr lang="en-US" sz="2000" b="1" dirty="0"/>
              <a:t> </a:t>
            </a:r>
            <a:r>
              <a:rPr lang="en-US" sz="2000" dirty="0"/>
              <a:t>deaths attributable to dietary risk factors </a:t>
            </a:r>
            <a:r>
              <a:rPr lang="en-US" altLang="en-US" sz="2000" dirty="0">
                <a:ea typeface="Calibri" panose="020F0502020204030204" pitchFamily="34" charset="0"/>
                <a:cs typeface="Times New Roman" panose="02020603050405020304" pitchFamily="18" charset="0"/>
              </a:rPr>
              <a:t>and </a:t>
            </a:r>
            <a:r>
              <a:rPr kumimoji="0" lang="en-US" altLang="en-US" sz="20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sub-optimal diets </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Characterized by </a:t>
            </a:r>
            <a:r>
              <a:rPr kumimoji="0" lang="en-US" altLang="en-US" sz="1800" b="1" i="1"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low intake of whole grains, fruits, nuts and seeds, and excess sodium intake</a:t>
            </a:r>
            <a:r>
              <a:rPr kumimoji="0" lang="en-US" altLang="en-US" sz="18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 </a:t>
            </a:r>
            <a:r>
              <a:rPr lang="en-US" sz="1800" dirty="0"/>
              <a:t> (Afshin et al, 2019)</a:t>
            </a:r>
          </a:p>
          <a:p>
            <a:pPr marL="0" lvl="0" indent="0" eaLnBrk="0" fontAlgn="base" hangingPunct="0">
              <a:lnSpc>
                <a:spcPct val="100000"/>
              </a:lnSpc>
              <a:spcBef>
                <a:spcPct val="0"/>
              </a:spcBef>
              <a:spcAft>
                <a:spcPct val="0"/>
              </a:spcAft>
              <a:buNone/>
            </a:pPr>
            <a:endParaRPr kumimoji="0" lang="en-US" altLang="en-US" sz="20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endParaRPr>
          </a:p>
          <a:p>
            <a:pPr lvl="1" eaLnBrk="0" fontAlgn="base" hangingPunct="0">
              <a:lnSpc>
                <a:spcPct val="100000"/>
              </a:lnSpc>
              <a:spcBef>
                <a:spcPct val="0"/>
              </a:spcBef>
              <a:spcAft>
                <a:spcPct val="0"/>
              </a:spcAft>
            </a:pPr>
            <a:r>
              <a:rPr lang="en-US" altLang="en-US" sz="1800" dirty="0"/>
              <a:t>O</a:t>
            </a:r>
            <a:r>
              <a:rPr lang="en-US" sz="1800" dirty="0"/>
              <a:t>besity and </a:t>
            </a:r>
            <a:r>
              <a:rPr lang="en-US" sz="1800" dirty="0">
                <a:cs typeface="Times New Roman" panose="02020603050405020304" pitchFamily="18" charset="0"/>
              </a:rPr>
              <a:t>d</a:t>
            </a:r>
            <a:r>
              <a:rPr lang="en-US" altLang="en-US" sz="1800" dirty="0">
                <a:ea typeface="Calibri" panose="020F0502020204030204" pitchFamily="34" charset="0"/>
                <a:cs typeface="Times New Roman" panose="02020603050405020304" pitchFamily="18" charset="0"/>
              </a:rPr>
              <a:t>iet-related chronic diseases </a:t>
            </a:r>
          </a:p>
          <a:p>
            <a:pPr marL="457200" lvl="1" indent="0" eaLnBrk="0" fontAlgn="base" hangingPunct="0">
              <a:lnSpc>
                <a:spcPct val="100000"/>
              </a:lnSpc>
              <a:spcBef>
                <a:spcPct val="0"/>
              </a:spcBef>
              <a:spcAft>
                <a:spcPct val="0"/>
              </a:spcAft>
              <a:buNone/>
            </a:pPr>
            <a:r>
              <a:rPr lang="en-US" altLang="en-US" sz="1800" dirty="0">
                <a:ea typeface="Calibri" panose="020F0502020204030204" pitchFamily="34" charset="0"/>
                <a:cs typeface="Times New Roman" panose="02020603050405020304" pitchFamily="18" charset="0"/>
              </a:rPr>
              <a:t>    e.g.</a:t>
            </a:r>
            <a:r>
              <a:rPr lang="en-US" sz="1800" dirty="0"/>
              <a:t> diabetes, cardiovascular disease, cancer</a:t>
            </a:r>
          </a:p>
          <a:p>
            <a:pPr lvl="1" eaLnBrk="0" fontAlgn="base" hangingPunct="0">
              <a:lnSpc>
                <a:spcPct val="110000"/>
              </a:lnSpc>
              <a:spcBef>
                <a:spcPct val="0"/>
              </a:spcBef>
              <a:spcAft>
                <a:spcPct val="0"/>
              </a:spcAft>
            </a:pPr>
            <a:r>
              <a:rPr lang="en-US" altLang="en-US" sz="1800" dirty="0">
                <a:ea typeface="Calibri" panose="020F0502020204030204" pitchFamily="34" charset="0"/>
                <a:cs typeface="Times New Roman" panose="02020603050405020304" pitchFamily="18" charset="0"/>
              </a:rPr>
              <a:t>Undernutrition (stunting, wasting and micronutrient deficiencies)</a:t>
            </a:r>
          </a:p>
          <a:p>
            <a:pPr lvl="1" eaLnBrk="0" fontAlgn="base" hangingPunct="0">
              <a:lnSpc>
                <a:spcPct val="110000"/>
              </a:lnSpc>
              <a:spcBef>
                <a:spcPct val="0"/>
              </a:spcBef>
              <a:spcAft>
                <a:spcPct val="0"/>
              </a:spcAft>
            </a:pPr>
            <a:endParaRPr kumimoji="0" lang="en-US" altLang="en-US" sz="20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endParaRPr>
          </a:p>
        </p:txBody>
      </p:sp>
      <p:pic>
        <p:nvPicPr>
          <p:cNvPr id="7" name="Content Placeholder 6"/>
          <p:cNvPicPr>
            <a:picLocks noGrp="1" noChangeAspect="1"/>
          </p:cNvPicPr>
          <p:nvPr>
            <p:ph sz="half" idx="2"/>
          </p:nvPr>
        </p:nvPicPr>
        <p:blipFill>
          <a:blip r:embed="rId3"/>
          <a:stretch>
            <a:fillRect/>
          </a:stretch>
        </p:blipFill>
        <p:spPr>
          <a:xfrm>
            <a:off x="6510337" y="1476770"/>
            <a:ext cx="4200525" cy="4124325"/>
          </a:xfrm>
          <a:prstGeom prst="rect">
            <a:avLst/>
          </a:prstGeom>
        </p:spPr>
      </p:pic>
      <p:sp>
        <p:nvSpPr>
          <p:cNvPr id="2" name="Slide Number Placeholder 1"/>
          <p:cNvSpPr>
            <a:spLocks noGrp="1"/>
          </p:cNvSpPr>
          <p:nvPr>
            <p:ph type="sldNum" sz="quarter" idx="12"/>
          </p:nvPr>
        </p:nvSpPr>
        <p:spPr/>
        <p:txBody>
          <a:bodyPr/>
          <a:lstStyle/>
          <a:p>
            <a:fld id="{E59F4199-DDDC-4F48-B1D2-532961F9C043}" type="slidenum">
              <a:rPr lang="en-US" smtClean="0"/>
              <a:t>47</a:t>
            </a:fld>
            <a:endParaRPr lang="en-US" dirty="0"/>
          </a:p>
        </p:txBody>
      </p:sp>
    </p:spTree>
    <p:extLst>
      <p:ext uri="{BB962C8B-B14F-4D97-AF65-F5344CB8AC3E}">
        <p14:creationId xmlns:p14="http://schemas.microsoft.com/office/powerpoint/2010/main" val="12046892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276EB-FFD3-0B0A-F353-CEA40F9B800D}"/>
              </a:ext>
            </a:extLst>
          </p:cNvPr>
          <p:cNvSpPr>
            <a:spLocks noGrp="1"/>
          </p:cNvSpPr>
          <p:nvPr>
            <p:ph type="title"/>
          </p:nvPr>
        </p:nvSpPr>
        <p:spPr>
          <a:xfrm>
            <a:off x="181981" y="370547"/>
            <a:ext cx="11822279" cy="535531"/>
          </a:xfrm>
        </p:spPr>
        <p:txBody>
          <a:bodyPr/>
          <a:lstStyle/>
          <a:p>
            <a:pPr algn="ctr"/>
            <a:r>
              <a:rPr lang="en-US" sz="3200" dirty="0">
                <a:solidFill>
                  <a:srgbClr val="C00000"/>
                </a:solidFill>
                <a:latin typeface="Calibri Light" panose="020F0302020204030204" pitchFamily="34" charset="0"/>
                <a:cs typeface="Calibri Light" panose="020F0302020204030204" pitchFamily="34" charset="0"/>
              </a:rPr>
              <a:t>Food systems and Sustainable Diets</a:t>
            </a:r>
          </a:p>
        </p:txBody>
      </p:sp>
      <p:sp>
        <p:nvSpPr>
          <p:cNvPr id="4" name="Slide Number Placeholder 3">
            <a:extLst>
              <a:ext uri="{FF2B5EF4-FFF2-40B4-BE49-F238E27FC236}">
                <a16:creationId xmlns:a16="http://schemas.microsoft.com/office/drawing/2014/main" id="{EC5F67C1-D6D7-D93B-B6B5-B10D33FC60B0}"/>
              </a:ext>
            </a:extLst>
          </p:cNvPr>
          <p:cNvSpPr txBox="1">
            <a:spLocks/>
          </p:cNvSpPr>
          <p:nvPr/>
        </p:nvSpPr>
        <p:spPr>
          <a:xfrm>
            <a:off x="30996" y="135005"/>
            <a:ext cx="2743200" cy="365125"/>
          </a:xfrm>
          <a:prstGeom prst="rect">
            <a:avLst/>
          </a:prstGeom>
        </p:spPr>
        <p:txBody>
          <a:bodyPr vert="horz" lIns="76200" tIns="38100" rIns="76200" bIns="38100" rtlCol="0" anchor="ctr"/>
          <a:lstStyle>
            <a:defPPr>
              <a:defRPr lang="en-US"/>
            </a:defPPr>
            <a:lvl1pPr marL="0" algn="r" defTabSz="653110" rtl="0" eaLnBrk="1" latinLnBrk="0" hangingPunct="1">
              <a:defRPr sz="1440" kern="1200">
                <a:solidFill>
                  <a:schemeClr val="tx1">
                    <a:tint val="75000"/>
                  </a:schemeClr>
                </a:solidFill>
                <a:latin typeface="+mn-lt"/>
                <a:ea typeface="+mn-ea"/>
                <a:cs typeface="+mn-cs"/>
              </a:defRPr>
            </a:lvl1pPr>
            <a:lvl2pPr marL="653110" algn="l" defTabSz="653110" rtl="0" eaLnBrk="1" latinLnBrk="0" hangingPunct="1">
              <a:defRPr sz="2571" kern="1200">
                <a:solidFill>
                  <a:schemeClr val="tx1"/>
                </a:solidFill>
                <a:latin typeface="+mn-lt"/>
                <a:ea typeface="+mn-ea"/>
                <a:cs typeface="+mn-cs"/>
              </a:defRPr>
            </a:lvl2pPr>
            <a:lvl3pPr marL="1306220" algn="l" defTabSz="653110" rtl="0" eaLnBrk="1" latinLnBrk="0" hangingPunct="1">
              <a:defRPr sz="2571" kern="1200">
                <a:solidFill>
                  <a:schemeClr val="tx1"/>
                </a:solidFill>
                <a:latin typeface="+mn-lt"/>
                <a:ea typeface="+mn-ea"/>
                <a:cs typeface="+mn-cs"/>
              </a:defRPr>
            </a:lvl3pPr>
            <a:lvl4pPr marL="1959331" algn="l" defTabSz="653110" rtl="0" eaLnBrk="1" latinLnBrk="0" hangingPunct="1">
              <a:defRPr sz="2571" kern="1200">
                <a:solidFill>
                  <a:schemeClr val="tx1"/>
                </a:solidFill>
                <a:latin typeface="+mn-lt"/>
                <a:ea typeface="+mn-ea"/>
                <a:cs typeface="+mn-cs"/>
              </a:defRPr>
            </a:lvl4pPr>
            <a:lvl5pPr marL="2612441" algn="l" defTabSz="653110" rtl="0" eaLnBrk="1" latinLnBrk="0" hangingPunct="1">
              <a:defRPr sz="2571" kern="1200">
                <a:solidFill>
                  <a:schemeClr val="tx1"/>
                </a:solidFill>
                <a:latin typeface="+mn-lt"/>
                <a:ea typeface="+mn-ea"/>
                <a:cs typeface="+mn-cs"/>
              </a:defRPr>
            </a:lvl5pPr>
            <a:lvl6pPr marL="3265551" algn="l" defTabSz="653110" rtl="0" eaLnBrk="1" latinLnBrk="0" hangingPunct="1">
              <a:defRPr sz="2571" kern="1200">
                <a:solidFill>
                  <a:schemeClr val="tx1"/>
                </a:solidFill>
                <a:latin typeface="+mn-lt"/>
                <a:ea typeface="+mn-ea"/>
                <a:cs typeface="+mn-cs"/>
              </a:defRPr>
            </a:lvl6pPr>
            <a:lvl7pPr marL="3918661" algn="l" defTabSz="653110" rtl="0" eaLnBrk="1" latinLnBrk="0" hangingPunct="1">
              <a:defRPr sz="2571" kern="1200">
                <a:solidFill>
                  <a:schemeClr val="tx1"/>
                </a:solidFill>
                <a:latin typeface="+mn-lt"/>
                <a:ea typeface="+mn-ea"/>
                <a:cs typeface="+mn-cs"/>
              </a:defRPr>
            </a:lvl7pPr>
            <a:lvl8pPr marL="4571771" algn="l" defTabSz="653110" rtl="0" eaLnBrk="1" latinLnBrk="0" hangingPunct="1">
              <a:defRPr sz="2571" kern="1200">
                <a:solidFill>
                  <a:schemeClr val="tx1"/>
                </a:solidFill>
                <a:latin typeface="+mn-lt"/>
                <a:ea typeface="+mn-ea"/>
                <a:cs typeface="+mn-cs"/>
              </a:defRPr>
            </a:lvl8pPr>
            <a:lvl9pPr marL="5224882" algn="l" defTabSz="653110" rtl="0" eaLnBrk="1" latinLnBrk="0" hangingPunct="1">
              <a:defRPr sz="2571" kern="1200">
                <a:solidFill>
                  <a:schemeClr val="tx1"/>
                </a:solidFill>
                <a:latin typeface="+mn-lt"/>
                <a:ea typeface="+mn-ea"/>
                <a:cs typeface="+mn-cs"/>
              </a:defRPr>
            </a:lvl9pPr>
          </a:lstStyle>
          <a:p>
            <a:pPr algn="l"/>
            <a:fld id="{A7E786DD-D58D-47E8-9E77-0BF571C41581}" type="slidenum">
              <a:rPr lang="en-US" sz="2142"/>
              <a:pPr algn="l"/>
              <a:t>48</a:t>
            </a:fld>
            <a:endParaRPr lang="en-US" sz="2142" dirty="0"/>
          </a:p>
        </p:txBody>
      </p:sp>
      <p:pic>
        <p:nvPicPr>
          <p:cNvPr id="7" name="Content Placeholder 3" descr="A screenshot of a social media post&#10;&#10;Description automatically generated">
            <a:extLst>
              <a:ext uri="{FF2B5EF4-FFF2-40B4-BE49-F238E27FC236}">
                <a16:creationId xmlns:a16="http://schemas.microsoft.com/office/drawing/2014/main" id="{654A3212-61A1-284A-919A-59E020CB0ECD}"/>
              </a:ext>
            </a:extLst>
          </p:cNvPr>
          <p:cNvPicPr>
            <a:picLocks noChangeAspect="1"/>
          </p:cNvPicPr>
          <p:nvPr/>
        </p:nvPicPr>
        <p:blipFill>
          <a:blip r:embed="rId3"/>
          <a:stretch>
            <a:fillRect/>
          </a:stretch>
        </p:blipFill>
        <p:spPr>
          <a:xfrm>
            <a:off x="1132756" y="1510315"/>
            <a:ext cx="3536200" cy="4351338"/>
          </a:xfrm>
          <a:prstGeom prst="rect">
            <a:avLst/>
          </a:prstGeom>
        </p:spPr>
      </p:pic>
      <p:sp>
        <p:nvSpPr>
          <p:cNvPr id="8" name="Rectangle 7">
            <a:extLst>
              <a:ext uri="{FF2B5EF4-FFF2-40B4-BE49-F238E27FC236}">
                <a16:creationId xmlns:a16="http://schemas.microsoft.com/office/drawing/2014/main" id="{F61A2B80-6F01-B1FE-8097-B099E33ECD67}"/>
              </a:ext>
            </a:extLst>
          </p:cNvPr>
          <p:cNvSpPr/>
          <p:nvPr/>
        </p:nvSpPr>
        <p:spPr>
          <a:xfrm>
            <a:off x="5451803" y="1386450"/>
            <a:ext cx="6096000" cy="3969613"/>
          </a:xfrm>
          <a:prstGeom prst="rect">
            <a:avLst/>
          </a:prstGeom>
        </p:spPr>
        <p:txBody>
          <a:bodyPr>
            <a:spAutoFit/>
          </a:bodyPr>
          <a:lstStyle/>
          <a:p>
            <a:pPr eaLnBrk="0" fontAlgn="base" hangingPunct="0">
              <a:spcBef>
                <a:spcPct val="0"/>
              </a:spcBef>
              <a:spcAft>
                <a:spcPct val="0"/>
              </a:spcAft>
            </a:pPr>
            <a:endParaRPr lang="en-US" altLang="en-US" sz="1600" dirty="0">
              <a:ea typeface="Calibri" panose="020F0502020204030204" pitchFamily="34" charset="0"/>
              <a:cs typeface="Times New Roman" panose="02020603050405020304" pitchFamily="18" charset="0"/>
            </a:endParaRPr>
          </a:p>
          <a:p>
            <a:pPr marL="342886" indent="-190492" defTabSz="761970" fontAlgn="base">
              <a:spcBef>
                <a:spcPct val="20000"/>
              </a:spcBef>
              <a:spcAft>
                <a:spcPct val="0"/>
              </a:spcAft>
              <a:buFont typeface="Arial"/>
              <a:buChar char="•"/>
            </a:pPr>
            <a:r>
              <a:rPr lang="en-US" altLang="en-US" sz="1833" dirty="0">
                <a:solidFill>
                  <a:srgbClr val="003262"/>
                </a:solidFill>
                <a:latin typeface="Lucida Grande"/>
              </a:rPr>
              <a:t>Global food systems are failing to deliver nutritious and healthy diets in an equitable manner </a:t>
            </a:r>
          </a:p>
          <a:p>
            <a:pPr marL="342886" indent="-190492" defTabSz="761970" fontAlgn="base">
              <a:spcBef>
                <a:spcPct val="20000"/>
              </a:spcBef>
              <a:spcAft>
                <a:spcPct val="0"/>
              </a:spcAft>
              <a:buFont typeface="Arial"/>
              <a:buChar char="•"/>
            </a:pPr>
            <a:endParaRPr lang="en-US" altLang="en-US" sz="1833" dirty="0">
              <a:solidFill>
                <a:srgbClr val="003262"/>
              </a:solidFill>
              <a:latin typeface="Lucida Grande"/>
            </a:endParaRPr>
          </a:p>
          <a:p>
            <a:pPr marL="696630" lvl="1" defTabSz="761970" fontAlgn="base">
              <a:spcBef>
                <a:spcPct val="20000"/>
              </a:spcBef>
              <a:spcAft>
                <a:spcPct val="0"/>
              </a:spcAft>
            </a:pPr>
            <a:r>
              <a:rPr lang="en-US" sz="1833" dirty="0">
                <a:solidFill>
                  <a:srgbClr val="003262"/>
                </a:solidFill>
                <a:latin typeface="Lucida Grande"/>
              </a:rPr>
              <a:t>“Providing a growing global population with healthy diets from sustainable food systems is an immediate challenge.”</a:t>
            </a:r>
          </a:p>
          <a:p>
            <a:pPr marL="342886" indent="-190492" defTabSz="761970" fontAlgn="base">
              <a:spcBef>
                <a:spcPct val="20000"/>
              </a:spcBef>
              <a:spcAft>
                <a:spcPct val="0"/>
              </a:spcAft>
              <a:buFont typeface="Arial"/>
              <a:buChar char="•"/>
            </a:pPr>
            <a:endParaRPr lang="en-US" altLang="en-US" sz="1833" dirty="0">
              <a:solidFill>
                <a:srgbClr val="003262"/>
              </a:solidFill>
              <a:latin typeface="Lucida Grande"/>
            </a:endParaRPr>
          </a:p>
          <a:p>
            <a:pPr marL="342886" indent="-190492" defTabSz="761970" fontAlgn="base">
              <a:spcBef>
                <a:spcPct val="20000"/>
              </a:spcBef>
              <a:spcAft>
                <a:spcPct val="0"/>
              </a:spcAft>
              <a:buFont typeface="Arial"/>
              <a:buChar char="•"/>
            </a:pPr>
            <a:r>
              <a:rPr lang="en-US" sz="1833" dirty="0">
                <a:solidFill>
                  <a:srgbClr val="003262"/>
                </a:solidFill>
                <a:latin typeface="Lucida Grande"/>
              </a:rPr>
              <a:t>Low-quality diets cause micronutrient deficiencies and contribute to a substantial rise in the incidence of diet-related obesity and non-communicable diseases, including coronary heart disease, stroke and diabetes</a:t>
            </a:r>
            <a:endParaRPr lang="en-US" altLang="en-US" sz="1833" dirty="0">
              <a:solidFill>
                <a:srgbClr val="003262"/>
              </a:solidFill>
              <a:latin typeface="Lucida Grande"/>
            </a:endParaRPr>
          </a:p>
          <a:p>
            <a:pPr lvl="0" eaLnBrk="0" fontAlgn="base" hangingPunct="0">
              <a:spcBef>
                <a:spcPct val="0"/>
              </a:spcBef>
              <a:spcAft>
                <a:spcPct val="0"/>
              </a:spcAft>
            </a:pPr>
            <a:endParaRPr lang="en-US" altLang="en-US" sz="1600" dirty="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F2BB8624-A0BD-9039-51D6-744E90D10D31}"/>
              </a:ext>
            </a:extLst>
          </p:cNvPr>
          <p:cNvSpPr txBox="1"/>
          <p:nvPr/>
        </p:nvSpPr>
        <p:spPr>
          <a:xfrm>
            <a:off x="7514153" y="5325356"/>
            <a:ext cx="1731827" cy="307777"/>
          </a:xfrm>
          <a:prstGeom prst="rect">
            <a:avLst/>
          </a:prstGeom>
          <a:noFill/>
        </p:spPr>
        <p:txBody>
          <a:bodyPr wrap="square" rtlCol="0">
            <a:spAutoFit/>
          </a:bodyPr>
          <a:lstStyle/>
          <a:p>
            <a:r>
              <a:rPr lang="en-US" sz="1400" dirty="0"/>
              <a:t>Willett et al, 2019</a:t>
            </a:r>
          </a:p>
        </p:txBody>
      </p:sp>
      <p:sp>
        <p:nvSpPr>
          <p:cNvPr id="3" name="Slide Number Placeholder 3">
            <a:extLst>
              <a:ext uri="{FF2B5EF4-FFF2-40B4-BE49-F238E27FC236}">
                <a16:creationId xmlns:a16="http://schemas.microsoft.com/office/drawing/2014/main" id="{60165CD7-45BE-C9A5-B424-873D1FE9748B}"/>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0AF61714-15FE-B440-91C1-B7D90E53E1C5}" type="slidenum">
              <a:rPr lang="en-US" sz="1200" smtClean="0">
                <a:solidFill>
                  <a:prstClr val="black">
                    <a:tint val="75000"/>
                  </a:prstClr>
                </a:solidFill>
                <a:latin typeface="Calibri" panose="020F0502020204030204"/>
              </a:rPr>
              <a:pPr algn="r">
                <a:defRPr/>
              </a:pPr>
              <a:t>48</a:t>
            </a:fld>
            <a:endParaRPr lang="en-US" sz="1200" dirty="0">
              <a:solidFill>
                <a:prstClr val="black">
                  <a:tint val="75000"/>
                </a:prstClr>
              </a:solidFill>
              <a:latin typeface="Calibri" panose="020F0502020204030204"/>
            </a:endParaRPr>
          </a:p>
        </p:txBody>
      </p:sp>
    </p:spTree>
    <p:extLst>
      <p:ext uri="{BB962C8B-B14F-4D97-AF65-F5344CB8AC3E}">
        <p14:creationId xmlns:p14="http://schemas.microsoft.com/office/powerpoint/2010/main" val="38713792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1981200" y="1279018"/>
            <a:ext cx="8660860" cy="4688645"/>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800" b="1" dirty="0">
                <a:solidFill>
                  <a:srgbClr val="000000"/>
                </a:solidFill>
              </a:rPr>
              <a:t>Is the consumption of red and processed meat associated with a higher risk of cardiovascular diseases?</a:t>
            </a:r>
          </a:p>
          <a:p>
            <a:pPr algn="l"/>
            <a:endParaRPr lang="en-US" sz="2800" b="1" dirty="0">
              <a:solidFill>
                <a:srgbClr val="000000"/>
              </a:solidFill>
            </a:endParaRPr>
          </a:p>
          <a:p>
            <a:pPr marL="514350" indent="-514350" algn="l">
              <a:buAutoNum type="alphaUcPeriod"/>
            </a:pPr>
            <a:r>
              <a:rPr lang="en-US" sz="2800" dirty="0">
                <a:solidFill>
                  <a:srgbClr val="000000"/>
                </a:solidFill>
              </a:rPr>
              <a:t>Yes</a:t>
            </a:r>
          </a:p>
          <a:p>
            <a:pPr marL="514350" indent="-514350" algn="l">
              <a:buAutoNum type="alphaUcPeriod"/>
            </a:pPr>
            <a:r>
              <a:rPr lang="en-US" sz="2800" dirty="0">
                <a:solidFill>
                  <a:srgbClr val="000000"/>
                </a:solidFill>
              </a:rPr>
              <a:t>No</a:t>
            </a:r>
          </a:p>
          <a:p>
            <a:pPr marL="514350" indent="-514350" algn="l">
              <a:buAutoNum type="alphaUcPeriod"/>
            </a:pPr>
            <a:r>
              <a:rPr lang="en-US" sz="2800" dirty="0">
                <a:solidFill>
                  <a:srgbClr val="000000"/>
                </a:solidFill>
              </a:rPr>
              <a:t>Don’t know</a:t>
            </a:r>
          </a:p>
          <a:p>
            <a:pPr algn="l"/>
            <a:endParaRPr lang="en-US" sz="2800" b="1" dirty="0">
              <a:solidFill>
                <a:srgbClr val="000000"/>
              </a:solidFill>
            </a:endParaRPr>
          </a:p>
          <a:p>
            <a:pPr algn="l"/>
            <a:endParaRPr lang="en-US" sz="2800" dirty="0">
              <a:solidFill>
                <a:srgbClr val="000000"/>
              </a:solidFill>
            </a:endParaRPr>
          </a:p>
        </p:txBody>
      </p:sp>
      <p:sp>
        <p:nvSpPr>
          <p:cNvPr id="14" name="TextBox 13"/>
          <p:cNvSpPr txBox="1"/>
          <p:nvPr/>
        </p:nvSpPr>
        <p:spPr>
          <a:xfrm>
            <a:off x="3221285" y="628727"/>
            <a:ext cx="6180690" cy="523220"/>
          </a:xfrm>
          <a:prstGeom prst="rect">
            <a:avLst/>
          </a:prstGeom>
          <a:noFill/>
        </p:spPr>
        <p:txBody>
          <a:bodyPr wrap="square" rtlCol="0">
            <a:spAutoFit/>
          </a:bodyPr>
          <a:lstStyle/>
          <a:p>
            <a:pPr algn="ctr"/>
            <a:r>
              <a:rPr lang="en-US" sz="2800" b="1" dirty="0">
                <a:solidFill>
                  <a:srgbClr val="C00000"/>
                </a:solidFill>
              </a:rPr>
              <a:t>Question 3:</a:t>
            </a:r>
          </a:p>
        </p:txBody>
      </p:sp>
      <p:sp>
        <p:nvSpPr>
          <p:cNvPr id="2" name="Slide Number Placeholder 1"/>
          <p:cNvSpPr>
            <a:spLocks noGrp="1"/>
          </p:cNvSpPr>
          <p:nvPr>
            <p:ph type="sldNum" sz="quarter" idx="12"/>
          </p:nvPr>
        </p:nvSpPr>
        <p:spPr/>
        <p:txBody>
          <a:bodyPr/>
          <a:lstStyle/>
          <a:p>
            <a:fld id="{29F812CC-7A82-47D3-B045-D4D193E898C2}" type="slidenum">
              <a:rPr lang="en-US" smtClean="0"/>
              <a:t>49</a:t>
            </a:fld>
            <a:endParaRPr lang="en-US"/>
          </a:p>
        </p:txBody>
      </p:sp>
    </p:spTree>
    <p:extLst>
      <p:ext uri="{BB962C8B-B14F-4D97-AF65-F5344CB8AC3E}">
        <p14:creationId xmlns:p14="http://schemas.microsoft.com/office/powerpoint/2010/main" val="3534298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9992" y="104305"/>
            <a:ext cx="10042263" cy="881062"/>
          </a:xfrm>
        </p:spPr>
        <p:txBody>
          <a:bodyPr>
            <a:noAutofit/>
          </a:bodyPr>
          <a:lstStyle/>
          <a:p>
            <a:pPr algn="ctr" eaLnBrk="0" fontAlgn="base" hangingPunct="0">
              <a:spcAft>
                <a:spcPct val="0"/>
              </a:spcAft>
            </a:pPr>
            <a:r>
              <a:rPr lang="en-US" altLang="en-US" sz="3200" dirty="0">
                <a:solidFill>
                  <a:srgbClr val="C00000"/>
                </a:solidFill>
              </a:rPr>
              <a:t>Prevalence of undernourishment in the world</a:t>
            </a:r>
          </a:p>
        </p:txBody>
      </p:sp>
      <p:sp>
        <p:nvSpPr>
          <p:cNvPr id="7" name="Content Placeholder 6"/>
          <p:cNvSpPr>
            <a:spLocks noGrp="1"/>
          </p:cNvSpPr>
          <p:nvPr>
            <p:ph idx="1"/>
          </p:nvPr>
        </p:nvSpPr>
        <p:spPr>
          <a:xfrm>
            <a:off x="8959175" y="2441644"/>
            <a:ext cx="2394626" cy="1810166"/>
          </a:xfrm>
        </p:spPr>
        <p:txBody>
          <a:bodyPr>
            <a:normAutofit lnSpcReduction="10000"/>
          </a:bodyPr>
          <a:lstStyle/>
          <a:p>
            <a:r>
              <a:rPr lang="en-US" sz="1600" dirty="0">
                <a:latin typeface="Arial" panose="020B0604020202020204" pitchFamily="34" charset="0"/>
              </a:rPr>
              <a:t>Based on daily dietary energy consumption</a:t>
            </a:r>
          </a:p>
          <a:p>
            <a:r>
              <a:rPr lang="en-US" sz="1600" dirty="0">
                <a:latin typeface="Arial" panose="020B0604020202020204" pitchFamily="34" charset="0"/>
              </a:rPr>
              <a:t>768M people were affected by hunger in 2021; 150M more since the outbreak of COVID-19 </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F61714-15FE-B440-91C1-B7D90E53E1C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Rectangle 3"/>
          <p:cNvSpPr>
            <a:spLocks noChangeArrowheads="1"/>
          </p:cNvSpPr>
          <p:nvPr/>
        </p:nvSpPr>
        <p:spPr bwMode="auto">
          <a:xfrm>
            <a:off x="1524001" y="28123"/>
            <a:ext cx="81534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Light" panose="020F0302020204030204"/>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9" name="TextBox 8"/>
          <p:cNvSpPr txBox="1"/>
          <p:nvPr/>
        </p:nvSpPr>
        <p:spPr>
          <a:xfrm>
            <a:off x="8610600" y="6409589"/>
            <a:ext cx="1649169" cy="30777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Calibri"/>
              </a:rPr>
              <a:t>Citations: SOFI 2022</a:t>
            </a:r>
            <a:endParaRPr kumimoji="0" lang="en-US" sz="1400" b="0" i="1" u="none" strike="noStrike" kern="1200" cap="none" spc="0" normalizeH="0" baseline="0" noProof="0" dirty="0">
              <a:ln>
                <a:noFill/>
              </a:ln>
              <a:solidFill>
                <a:prstClr val="black"/>
              </a:solidFill>
              <a:effectLst/>
              <a:uLnTx/>
              <a:uFillTx/>
              <a:latin typeface="Calibri"/>
              <a:ea typeface="+mn-ea"/>
              <a:cs typeface="Calibri"/>
            </a:endParaRPr>
          </a:p>
        </p:txBody>
      </p:sp>
      <p:pic>
        <p:nvPicPr>
          <p:cNvPr id="3" name="Content Placeholder 6">
            <a:extLst>
              <a:ext uri="{FF2B5EF4-FFF2-40B4-BE49-F238E27FC236}">
                <a16:creationId xmlns:a16="http://schemas.microsoft.com/office/drawing/2014/main" id="{9E5B75BA-D503-7588-F846-2219181E5683}"/>
              </a:ext>
            </a:extLst>
          </p:cNvPr>
          <p:cNvPicPr>
            <a:picLocks noChangeAspect="1"/>
          </p:cNvPicPr>
          <p:nvPr/>
        </p:nvPicPr>
        <p:blipFill>
          <a:blip r:embed="rId3"/>
          <a:stretch>
            <a:fillRect/>
          </a:stretch>
        </p:blipFill>
        <p:spPr>
          <a:xfrm>
            <a:off x="720142" y="937963"/>
            <a:ext cx="7441366" cy="527860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8" name="TextBox 7">
            <a:extLst>
              <a:ext uri="{FF2B5EF4-FFF2-40B4-BE49-F238E27FC236}">
                <a16:creationId xmlns:a16="http://schemas.microsoft.com/office/drawing/2014/main" id="{04A4C205-EDDF-6554-760A-371915B55145}"/>
              </a:ext>
            </a:extLst>
          </p:cNvPr>
          <p:cNvSpPr txBox="1"/>
          <p:nvPr/>
        </p:nvSpPr>
        <p:spPr>
          <a:xfrm>
            <a:off x="598334" y="1900099"/>
            <a:ext cx="7656196" cy="1494852"/>
          </a:xfrm>
          <a:prstGeom prst="rect">
            <a:avLst/>
          </a:prstGeom>
          <a:noFill/>
          <a:ln w="28575">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28148AF3-25C9-74FC-54EE-394EA991DE7F}"/>
              </a:ext>
            </a:extLst>
          </p:cNvPr>
          <p:cNvSpPr txBox="1"/>
          <p:nvPr/>
        </p:nvSpPr>
        <p:spPr>
          <a:xfrm>
            <a:off x="598333" y="4224724"/>
            <a:ext cx="7656197" cy="220815"/>
          </a:xfrm>
          <a:prstGeom prst="rect">
            <a:avLst/>
          </a:prstGeom>
          <a:noFill/>
          <a:ln w="28575">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F302139F-E2A1-01BC-5514-4FEEA90BB767}"/>
              </a:ext>
            </a:extLst>
          </p:cNvPr>
          <p:cNvSpPr txBox="1"/>
          <p:nvPr/>
        </p:nvSpPr>
        <p:spPr>
          <a:xfrm>
            <a:off x="504917" y="5275312"/>
            <a:ext cx="7749614" cy="220815"/>
          </a:xfrm>
          <a:prstGeom prst="rect">
            <a:avLst/>
          </a:prstGeom>
          <a:noFill/>
          <a:ln w="28575">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0837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56749" t="23902" r="12610" b="10775"/>
          <a:stretch/>
        </p:blipFill>
        <p:spPr>
          <a:xfrm>
            <a:off x="2169043" y="898848"/>
            <a:ext cx="7450887" cy="5220577"/>
          </a:xfrm>
          <a:prstGeom prst="rect">
            <a:avLst/>
          </a:prstGeom>
        </p:spPr>
      </p:pic>
      <p:sp>
        <p:nvSpPr>
          <p:cNvPr id="8" name="TextBox 7"/>
          <p:cNvSpPr txBox="1"/>
          <p:nvPr/>
        </p:nvSpPr>
        <p:spPr>
          <a:xfrm>
            <a:off x="3156714" y="252845"/>
            <a:ext cx="6064865" cy="584775"/>
          </a:xfrm>
          <a:prstGeom prst="rect">
            <a:avLst/>
          </a:prstGeom>
          <a:noFill/>
        </p:spPr>
        <p:txBody>
          <a:bodyPr wrap="none" rtlCol="0">
            <a:spAutoFit/>
          </a:bodyPr>
          <a:lstStyle/>
          <a:p>
            <a:r>
              <a:rPr lang="en-US" sz="3200" dirty="0">
                <a:solidFill>
                  <a:srgbClr val="C00000"/>
                </a:solidFill>
                <a:latin typeface="+mj-lt"/>
              </a:rPr>
              <a:t>Deaths attributed to dietary factors</a:t>
            </a:r>
          </a:p>
        </p:txBody>
      </p:sp>
      <p:sp>
        <p:nvSpPr>
          <p:cNvPr id="9" name="Slide Number Placeholder 8"/>
          <p:cNvSpPr>
            <a:spLocks noGrp="1"/>
          </p:cNvSpPr>
          <p:nvPr>
            <p:ph type="sldNum" sz="quarter" idx="12"/>
          </p:nvPr>
        </p:nvSpPr>
        <p:spPr/>
        <p:txBody>
          <a:bodyPr/>
          <a:lstStyle/>
          <a:p>
            <a:fld id="{652CD330-EB48-4EA4-B874-2201A1E29430}" type="slidenum">
              <a:rPr lang="en-US" smtClean="0"/>
              <a:t>50</a:t>
            </a:fld>
            <a:endParaRPr lang="en-US"/>
          </a:p>
        </p:txBody>
      </p:sp>
      <p:sp>
        <p:nvSpPr>
          <p:cNvPr id="11" name="Text Box 3"/>
          <p:cNvSpPr txBox="1">
            <a:spLocks noChangeArrowheads="1"/>
          </p:cNvSpPr>
          <p:nvPr/>
        </p:nvSpPr>
        <p:spPr bwMode="auto">
          <a:xfrm>
            <a:off x="2476500" y="6477001"/>
            <a:ext cx="8255000" cy="227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panose="020B0604020202020204" pitchFamily="34" charset="0"/>
                <a:ea typeface="MS PGothic" panose="020B0600070205080204" pitchFamily="34"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panose="020B0604020202020204" pitchFamily="34" charset="0"/>
                <a:ea typeface="MS PGothic" panose="020B0600070205080204" pitchFamily="34"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panose="020B0604020202020204" pitchFamily="34" charset="0"/>
                <a:ea typeface="MS PGothic" panose="020B0600070205080204" pitchFamily="34"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panose="020B0604020202020204" pitchFamily="34" charset="0"/>
                <a:ea typeface="MS PGothic" panose="020B0600070205080204" pitchFamily="34"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panose="020B0604020202020204" pitchFamily="34" charset="0"/>
                <a:ea typeface="MS PGothic" panose="020B0600070205080204" pitchFamily="34" charset="-128"/>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panose="020B0604020202020204" pitchFamily="34" charset="0"/>
                <a:ea typeface="MS PGothic" panose="020B0600070205080204" pitchFamily="34" charset="-128"/>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panose="020B0604020202020204" pitchFamily="34" charset="0"/>
                <a:ea typeface="MS PGothic" panose="020B0600070205080204" pitchFamily="34" charset="-128"/>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panose="020B0604020202020204" pitchFamily="34" charset="0"/>
                <a:ea typeface="MS PGothic" panose="020B0600070205080204" pitchFamily="34" charset="-128"/>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panose="020B0604020202020204" pitchFamily="34" charset="0"/>
                <a:ea typeface="MS PGothic" panose="020B0600070205080204" pitchFamily="34" charset="-128"/>
              </a:defRPr>
            </a:lvl9pPr>
          </a:lstStyle>
          <a:p>
            <a:r>
              <a:rPr lang="en-US" altLang="en-US" sz="900" i="1"/>
              <a:t>The Lancet</a:t>
            </a:r>
            <a:r>
              <a:rPr lang="en-US" altLang="en-US" sz="900"/>
              <a:t> 2019 3931958-1972DOI: (10.1016/S0140-6736(19)30041-8) </a:t>
            </a:r>
          </a:p>
        </p:txBody>
      </p:sp>
      <p:pic>
        <p:nvPicPr>
          <p:cNvPr id="2" name="Picture 1"/>
          <p:cNvPicPr>
            <a:picLocks noChangeAspect="1"/>
          </p:cNvPicPr>
          <p:nvPr/>
        </p:nvPicPr>
        <p:blipFill>
          <a:blip r:embed="rId4"/>
          <a:stretch>
            <a:fillRect/>
          </a:stretch>
        </p:blipFill>
        <p:spPr>
          <a:xfrm>
            <a:off x="9240845" y="6356350"/>
            <a:ext cx="1121761" cy="377985"/>
          </a:xfrm>
          <a:prstGeom prst="rect">
            <a:avLst/>
          </a:prstGeom>
        </p:spPr>
      </p:pic>
    </p:spTree>
    <p:extLst>
      <p:ext uri="{BB962C8B-B14F-4D97-AF65-F5344CB8AC3E}">
        <p14:creationId xmlns:p14="http://schemas.microsoft.com/office/powerpoint/2010/main" val="40930124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97135-4783-428C-B0C0-BCA02187AA95}"/>
              </a:ext>
            </a:extLst>
          </p:cNvPr>
          <p:cNvSpPr>
            <a:spLocks noGrp="1"/>
          </p:cNvSpPr>
          <p:nvPr>
            <p:ph type="title"/>
          </p:nvPr>
        </p:nvSpPr>
        <p:spPr>
          <a:xfrm>
            <a:off x="838200" y="1409700"/>
            <a:ext cx="10515600" cy="280988"/>
          </a:xfrm>
        </p:spPr>
        <p:txBody>
          <a:bodyPr>
            <a:noAutofit/>
          </a:bodyPr>
          <a:lstStyle/>
          <a:p>
            <a:pPr algn="ctr"/>
            <a:r>
              <a:rPr lang="en-US" sz="2400" b="1" spc="10" dirty="0">
                <a:solidFill>
                  <a:srgbClr val="0000FF"/>
                </a:solidFill>
                <a:latin typeface="+mn-lt"/>
                <a:ea typeface="+mn-ea"/>
                <a:cs typeface="+mn-cs"/>
              </a:rPr>
              <a:t>FAO Minimum Diet Diversity Index - Women (MDD-W) </a:t>
            </a:r>
            <a:br>
              <a:rPr lang="en-US" sz="2800" dirty="0">
                <a:solidFill>
                  <a:srgbClr val="C00000"/>
                </a:solidFill>
                <a:latin typeface="Calibri Light" panose="020F0302020204030204" pitchFamily="34" charset="0"/>
                <a:ea typeface="+mj-ea"/>
                <a:cs typeface="Calibri Light" panose="020F0302020204030204" pitchFamily="34" charset="0"/>
              </a:rPr>
            </a:br>
            <a:endParaRPr lang="en-US" sz="2800" dirty="0">
              <a:solidFill>
                <a:srgbClr val="C00000"/>
              </a:solidFill>
              <a:latin typeface="Calibri Light" panose="020F0302020204030204" pitchFamily="34" charset="0"/>
              <a:ea typeface="+mj-ea"/>
              <a:cs typeface="Calibri Light" panose="020F0302020204030204" pitchFamily="34" charset="0"/>
            </a:endParaRPr>
          </a:p>
        </p:txBody>
      </p:sp>
      <p:sp>
        <p:nvSpPr>
          <p:cNvPr id="3" name="Content Placeholder 2">
            <a:extLst>
              <a:ext uri="{FF2B5EF4-FFF2-40B4-BE49-F238E27FC236}">
                <a16:creationId xmlns:a16="http://schemas.microsoft.com/office/drawing/2014/main" id="{FB77B198-2A9F-4B22-89D1-A4037B3EEE6B}"/>
              </a:ext>
            </a:extLst>
          </p:cNvPr>
          <p:cNvSpPr>
            <a:spLocks noGrp="1"/>
          </p:cNvSpPr>
          <p:nvPr>
            <p:ph idx="1"/>
          </p:nvPr>
        </p:nvSpPr>
        <p:spPr>
          <a:xfrm>
            <a:off x="5981700" y="2650794"/>
            <a:ext cx="5257800" cy="3852863"/>
          </a:xfrm>
        </p:spPr>
        <p:txBody>
          <a:bodyPr>
            <a:normAutofit fontScale="32500" lnSpcReduction="20000"/>
          </a:bodyPr>
          <a:lstStyle/>
          <a:p>
            <a:pPr marL="0" indent="0">
              <a:buNone/>
              <a:defRPr/>
            </a:pPr>
            <a:r>
              <a:rPr lang="en-US" sz="6800" dirty="0"/>
              <a:t>Validated for micronutrient adequacy </a:t>
            </a:r>
          </a:p>
          <a:p>
            <a:pPr>
              <a:defRPr/>
            </a:pPr>
            <a:r>
              <a:rPr lang="en-US" sz="6800" dirty="0"/>
              <a:t>Vit A, thiamin, riboflavin, Vit B6, B12, folate, zinc, calcium, iron</a:t>
            </a:r>
          </a:p>
          <a:p>
            <a:pPr marL="0" indent="0">
              <a:buNone/>
              <a:defRPr/>
            </a:pPr>
            <a:r>
              <a:rPr lang="en-US" sz="5600" b="0" kern="1200" dirty="0">
                <a:solidFill>
                  <a:schemeClr val="tx1"/>
                </a:solidFill>
                <a:latin typeface="+mn-lt"/>
                <a:ea typeface="+mn-ea"/>
                <a:cs typeface="+mn-cs"/>
              </a:rPr>
              <a:t>      [Martin-</a:t>
            </a:r>
            <a:r>
              <a:rPr lang="en-US" sz="5600" b="0" kern="1200" dirty="0" err="1">
                <a:solidFill>
                  <a:schemeClr val="tx1"/>
                </a:solidFill>
                <a:latin typeface="+mn-lt"/>
                <a:ea typeface="+mn-ea"/>
                <a:cs typeface="+mn-cs"/>
              </a:rPr>
              <a:t>Prével</a:t>
            </a:r>
            <a:r>
              <a:rPr lang="en-US" sz="5600" b="0" kern="1200" dirty="0">
                <a:solidFill>
                  <a:schemeClr val="tx1"/>
                </a:solidFill>
                <a:latin typeface="+mn-lt"/>
                <a:ea typeface="+mn-ea"/>
                <a:cs typeface="+mn-cs"/>
              </a:rPr>
              <a:t> et al, 2015 Arimond et al, 2010]</a:t>
            </a:r>
            <a:endParaRPr lang="en-US" sz="5600" kern="1200" spc="10" dirty="0">
              <a:solidFill>
                <a:srgbClr val="0000FF"/>
              </a:solidFill>
              <a:latin typeface="+mn-lt"/>
              <a:ea typeface="+mn-ea"/>
              <a:cs typeface="+mn-cs"/>
            </a:endParaRPr>
          </a:p>
          <a:p>
            <a:pPr marL="0" lvl="0" indent="0">
              <a:buNone/>
              <a:defRPr/>
            </a:pPr>
            <a:endParaRPr lang="en-US" altLang="en-US" sz="7200" dirty="0"/>
          </a:p>
          <a:p>
            <a:pPr lvl="0">
              <a:defRPr/>
            </a:pPr>
            <a:r>
              <a:rPr lang="en-US" altLang="en-US" sz="8000" spc="10" dirty="0">
                <a:solidFill>
                  <a:srgbClr val="0000FF"/>
                </a:solidFill>
                <a:cs typeface="Arial" panose="020B0604020202020204" pitchFamily="34" charset="0"/>
              </a:rPr>
              <a:t>Gap:</a:t>
            </a:r>
          </a:p>
          <a:p>
            <a:pPr lvl="1">
              <a:defRPr/>
            </a:pPr>
            <a:r>
              <a:rPr lang="en-US" altLang="en-US" sz="6400" b="0" kern="1200" dirty="0">
                <a:solidFill>
                  <a:schemeClr val="tx1"/>
                </a:solidFill>
              </a:rPr>
              <a:t>MDD-W measures one aspect of diet quality (micronutrient adequacy)</a:t>
            </a:r>
          </a:p>
          <a:p>
            <a:pPr lvl="1">
              <a:defRPr/>
            </a:pPr>
            <a:endParaRPr lang="en-US" altLang="en-US" sz="6400" spc="10" dirty="0">
              <a:solidFill>
                <a:srgbClr val="0000FF"/>
              </a:solidFill>
              <a:cs typeface="Arial" panose="020B0604020202020204" pitchFamily="34" charset="0"/>
            </a:endParaRPr>
          </a:p>
          <a:p>
            <a:pPr lvl="1">
              <a:defRPr/>
            </a:pPr>
            <a:r>
              <a:rPr lang="en-US" altLang="en-US" sz="6400" dirty="0"/>
              <a:t>Does not capture </a:t>
            </a:r>
            <a:r>
              <a:rPr lang="en-US" sz="6400" spc="10" dirty="0">
                <a:solidFill>
                  <a:srgbClr val="0000FF"/>
                </a:solidFill>
              </a:rPr>
              <a:t>global dietary transition </a:t>
            </a:r>
            <a:r>
              <a:rPr lang="en-US" sz="6400" dirty="0"/>
              <a:t>and </a:t>
            </a:r>
            <a:r>
              <a:rPr lang="en-US" sz="6400" spc="10" dirty="0">
                <a:solidFill>
                  <a:srgbClr val="0000FF"/>
                </a:solidFill>
              </a:rPr>
              <a:t>consumption of unhealthy foods </a:t>
            </a:r>
            <a:r>
              <a:rPr lang="en-US" altLang="en-US" sz="6400" dirty="0"/>
              <a:t>in LMICs</a:t>
            </a:r>
          </a:p>
          <a:p>
            <a:endParaRPr lang="en-US" dirty="0"/>
          </a:p>
        </p:txBody>
      </p:sp>
      <p:sp>
        <p:nvSpPr>
          <p:cNvPr id="6" name="Slide Number Placeholder 5">
            <a:extLst>
              <a:ext uri="{FF2B5EF4-FFF2-40B4-BE49-F238E27FC236}">
                <a16:creationId xmlns:a16="http://schemas.microsoft.com/office/drawing/2014/main" id="{4008DCAB-F9CA-497C-8FD8-7AE832EDE3F2}"/>
              </a:ext>
            </a:extLst>
          </p:cNvPr>
          <p:cNvSpPr>
            <a:spLocks noGrp="1"/>
          </p:cNvSpPr>
          <p:nvPr>
            <p:ph type="sldNum" sz="quarter" idx="12"/>
          </p:nvPr>
        </p:nvSpPr>
        <p:spPr/>
        <p:txBody>
          <a:bodyPr/>
          <a:lstStyle/>
          <a:p>
            <a:fld id="{A7E786DD-D58D-47E8-9E77-0BF571C41581}" type="slidenum">
              <a:rPr lang="en-US" smtClean="0"/>
              <a:t>51</a:t>
            </a:fld>
            <a:endParaRPr lang="en-US"/>
          </a:p>
        </p:txBody>
      </p:sp>
      <p:graphicFrame>
        <p:nvGraphicFramePr>
          <p:cNvPr id="4" name="Table 3">
            <a:extLst>
              <a:ext uri="{FF2B5EF4-FFF2-40B4-BE49-F238E27FC236}">
                <a16:creationId xmlns:a16="http://schemas.microsoft.com/office/drawing/2014/main" id="{1CBC44DE-BCD7-4E36-A689-ED8D99DCDCF9}"/>
              </a:ext>
            </a:extLst>
          </p:cNvPr>
          <p:cNvGraphicFramePr>
            <a:graphicFrameLocks noGrp="1"/>
          </p:cNvGraphicFramePr>
          <p:nvPr/>
        </p:nvGraphicFramePr>
        <p:xfrm>
          <a:off x="1625517" y="2514768"/>
          <a:ext cx="3479883" cy="3705860"/>
        </p:xfrm>
        <a:graphic>
          <a:graphicData uri="http://schemas.openxmlformats.org/drawingml/2006/table">
            <a:tbl>
              <a:tblPr>
                <a:tableStyleId>{7E9639D4-E3E2-4D34-9284-5A2195B3D0D7}</a:tableStyleId>
              </a:tblPr>
              <a:tblGrid>
                <a:gridCol w="3479883">
                  <a:extLst>
                    <a:ext uri="{9D8B030D-6E8A-4147-A177-3AD203B41FA5}">
                      <a16:colId xmlns:a16="http://schemas.microsoft.com/office/drawing/2014/main" val="20000"/>
                    </a:ext>
                  </a:extLst>
                </a:gridCol>
              </a:tblGrid>
              <a:tr h="0">
                <a:tc>
                  <a:txBody>
                    <a:bodyPr/>
                    <a:lstStyle/>
                    <a:p>
                      <a:pPr marL="0" algn="ctr" defTabSz="914400" rtl="0" eaLnBrk="1" fontAlgn="b" latinLnBrk="0" hangingPunct="1"/>
                      <a:r>
                        <a:rPr lang="en-US" sz="1800" b="1" kern="1200" spc="10" dirty="0">
                          <a:solidFill>
                            <a:srgbClr val="0000FF"/>
                          </a:solidFill>
                          <a:latin typeface="+mn-lt"/>
                          <a:ea typeface="+mn-ea"/>
                          <a:cs typeface="+mn-cs"/>
                        </a:rPr>
                        <a:t>MDD-W</a:t>
                      </a:r>
                    </a:p>
                  </a:txBody>
                  <a:tcPr marL="12700" marR="12700" marT="12700" marB="0" anchor="b"/>
                </a:tc>
                <a:extLst>
                  <a:ext uri="{0D108BD9-81ED-4DB2-BD59-A6C34878D82A}">
                    <a16:rowId xmlns:a16="http://schemas.microsoft.com/office/drawing/2014/main" val="10000"/>
                  </a:ext>
                </a:extLst>
              </a:tr>
              <a:tr h="190500">
                <a:tc>
                  <a:txBody>
                    <a:bodyPr/>
                    <a:lstStyle/>
                    <a:p>
                      <a:pPr algn="ctr" fontAlgn="ctr"/>
                      <a:r>
                        <a:rPr lang="en-US" sz="1800" u="none" strike="noStrike" dirty="0">
                          <a:effectLst/>
                        </a:rPr>
                        <a:t>Starchy staple foods</a:t>
                      </a:r>
                      <a:endParaRPr lang="en-US" sz="1800" b="0" i="0" u="none" strike="noStrike" dirty="0">
                        <a:solidFill>
                          <a:srgbClr val="000000"/>
                        </a:solidFill>
                        <a:effectLst/>
                        <a:latin typeface="Times New Roman"/>
                      </a:endParaRPr>
                    </a:p>
                  </a:txBody>
                  <a:tcPr marL="12700" marR="12700" marT="12700" marB="0" anchor="ctr"/>
                </a:tc>
                <a:extLst>
                  <a:ext uri="{0D108BD9-81ED-4DB2-BD59-A6C34878D82A}">
                    <a16:rowId xmlns:a16="http://schemas.microsoft.com/office/drawing/2014/main" val="10001"/>
                  </a:ext>
                </a:extLst>
              </a:tr>
              <a:tr h="190500">
                <a:tc>
                  <a:txBody>
                    <a:bodyPr/>
                    <a:lstStyle/>
                    <a:p>
                      <a:pPr algn="ctr" fontAlgn="ctr"/>
                      <a:r>
                        <a:rPr lang="en-US" sz="1800" u="none" strike="noStrike" dirty="0">
                          <a:effectLst/>
                        </a:rPr>
                        <a:t>Beans and peas</a:t>
                      </a:r>
                      <a:endParaRPr lang="en-US" sz="1800" b="0" i="0" u="none" strike="noStrike" dirty="0">
                        <a:solidFill>
                          <a:srgbClr val="000000"/>
                        </a:solidFill>
                        <a:effectLst/>
                        <a:latin typeface="Times New Roman"/>
                      </a:endParaRPr>
                    </a:p>
                  </a:txBody>
                  <a:tcPr marL="12700" marR="12700" marT="12700" marB="0" anchor="ctr"/>
                </a:tc>
                <a:extLst>
                  <a:ext uri="{0D108BD9-81ED-4DB2-BD59-A6C34878D82A}">
                    <a16:rowId xmlns:a16="http://schemas.microsoft.com/office/drawing/2014/main" val="10002"/>
                  </a:ext>
                </a:extLst>
              </a:tr>
              <a:tr h="190500">
                <a:tc>
                  <a:txBody>
                    <a:bodyPr/>
                    <a:lstStyle/>
                    <a:p>
                      <a:pPr algn="ctr" fontAlgn="ctr"/>
                      <a:r>
                        <a:rPr lang="en-US" sz="1800" u="none" strike="noStrike" dirty="0">
                          <a:effectLst/>
                        </a:rPr>
                        <a:t>Nuts and seeds</a:t>
                      </a:r>
                      <a:endParaRPr lang="en-US" sz="1800" b="0" i="0" u="none" strike="noStrike" dirty="0">
                        <a:solidFill>
                          <a:srgbClr val="000000"/>
                        </a:solidFill>
                        <a:effectLst/>
                        <a:latin typeface="Times New Roman"/>
                      </a:endParaRPr>
                    </a:p>
                  </a:txBody>
                  <a:tcPr marL="12700" marR="12700" marT="12700" marB="0" anchor="ctr"/>
                </a:tc>
                <a:extLst>
                  <a:ext uri="{0D108BD9-81ED-4DB2-BD59-A6C34878D82A}">
                    <a16:rowId xmlns:a16="http://schemas.microsoft.com/office/drawing/2014/main" val="10003"/>
                  </a:ext>
                </a:extLst>
              </a:tr>
              <a:tr h="190500">
                <a:tc>
                  <a:txBody>
                    <a:bodyPr/>
                    <a:lstStyle/>
                    <a:p>
                      <a:pPr algn="ctr" fontAlgn="ctr"/>
                      <a:r>
                        <a:rPr lang="en-US" sz="1800" u="none" strike="noStrike" dirty="0">
                          <a:effectLst/>
                        </a:rPr>
                        <a:t>Dairy</a:t>
                      </a:r>
                      <a:endParaRPr lang="en-US" sz="1800" b="0" i="0" u="none" strike="noStrike" dirty="0">
                        <a:solidFill>
                          <a:srgbClr val="000000"/>
                        </a:solidFill>
                        <a:effectLst/>
                        <a:latin typeface="Times New Roman"/>
                      </a:endParaRPr>
                    </a:p>
                  </a:txBody>
                  <a:tcPr marL="12700" marR="12700" marT="12700" marB="0" anchor="ctr"/>
                </a:tc>
                <a:extLst>
                  <a:ext uri="{0D108BD9-81ED-4DB2-BD59-A6C34878D82A}">
                    <a16:rowId xmlns:a16="http://schemas.microsoft.com/office/drawing/2014/main" val="10004"/>
                  </a:ext>
                </a:extLst>
              </a:tr>
              <a:tr h="190500">
                <a:tc>
                  <a:txBody>
                    <a:bodyPr/>
                    <a:lstStyle/>
                    <a:p>
                      <a:pPr algn="ctr" fontAlgn="ctr"/>
                      <a:r>
                        <a:rPr lang="en-US" sz="1800" u="none" strike="noStrike" dirty="0">
                          <a:effectLst/>
                        </a:rPr>
                        <a:t>Eggs</a:t>
                      </a:r>
                      <a:endParaRPr lang="en-US" sz="1800" b="0" i="0" u="none" strike="noStrike" dirty="0">
                        <a:solidFill>
                          <a:srgbClr val="000000"/>
                        </a:solidFill>
                        <a:effectLst/>
                        <a:latin typeface="Times New Roman"/>
                      </a:endParaRPr>
                    </a:p>
                  </a:txBody>
                  <a:tcPr marL="12700" marR="12700" marT="12700" marB="0" anchor="ctr"/>
                </a:tc>
                <a:extLst>
                  <a:ext uri="{0D108BD9-81ED-4DB2-BD59-A6C34878D82A}">
                    <a16:rowId xmlns:a16="http://schemas.microsoft.com/office/drawing/2014/main" val="10005"/>
                  </a:ext>
                </a:extLst>
              </a:tr>
              <a:tr h="190500">
                <a:tc>
                  <a:txBody>
                    <a:bodyPr/>
                    <a:lstStyle/>
                    <a:p>
                      <a:pPr algn="ctr" fontAlgn="ctr"/>
                      <a:r>
                        <a:rPr lang="en-US" sz="1800" u="none" strike="noStrike" dirty="0">
                          <a:effectLst/>
                        </a:rPr>
                        <a:t>Flesh foods</a:t>
                      </a:r>
                      <a:endParaRPr lang="en-US" sz="1800" b="0" i="0" u="none" strike="noStrike" dirty="0">
                        <a:solidFill>
                          <a:srgbClr val="000000"/>
                        </a:solidFill>
                        <a:effectLst/>
                        <a:latin typeface="Times New Roman"/>
                      </a:endParaRPr>
                    </a:p>
                  </a:txBody>
                  <a:tcPr marL="12700" marR="12700" marT="12700" marB="0" anchor="ctr"/>
                </a:tc>
                <a:extLst>
                  <a:ext uri="{0D108BD9-81ED-4DB2-BD59-A6C34878D82A}">
                    <a16:rowId xmlns:a16="http://schemas.microsoft.com/office/drawing/2014/main" val="10006"/>
                  </a:ext>
                </a:extLst>
              </a:tr>
              <a:tr h="190500">
                <a:tc>
                  <a:txBody>
                    <a:bodyPr/>
                    <a:lstStyle/>
                    <a:p>
                      <a:pPr algn="ctr" fontAlgn="ctr"/>
                      <a:r>
                        <a:rPr lang="en-US" sz="1800" u="none" strike="noStrike" dirty="0">
                          <a:effectLst/>
                        </a:rPr>
                        <a:t>Vitamin A-rich dark green leafy vegetables</a:t>
                      </a:r>
                      <a:endParaRPr lang="en-US" sz="1800" b="0" i="0" u="none" strike="noStrike" dirty="0">
                        <a:solidFill>
                          <a:srgbClr val="000000"/>
                        </a:solidFill>
                        <a:effectLst/>
                        <a:latin typeface="Times New Roman"/>
                      </a:endParaRPr>
                    </a:p>
                  </a:txBody>
                  <a:tcPr marL="12700" marR="12700" marT="12700" marB="0" anchor="ctr"/>
                </a:tc>
                <a:extLst>
                  <a:ext uri="{0D108BD9-81ED-4DB2-BD59-A6C34878D82A}">
                    <a16:rowId xmlns:a16="http://schemas.microsoft.com/office/drawing/2014/main" val="10007"/>
                  </a:ext>
                </a:extLst>
              </a:tr>
              <a:tr h="190500">
                <a:tc>
                  <a:txBody>
                    <a:bodyPr/>
                    <a:lstStyle/>
                    <a:p>
                      <a:pPr algn="ctr" fontAlgn="ctr"/>
                      <a:r>
                        <a:rPr lang="en-US" sz="1800" u="none" strike="noStrike" dirty="0">
                          <a:effectLst/>
                        </a:rPr>
                        <a:t>Other vitamin A-rich vegetables and Fruits</a:t>
                      </a:r>
                      <a:endParaRPr lang="en-US" sz="1800" b="0" i="0" u="none" strike="noStrike" dirty="0">
                        <a:solidFill>
                          <a:srgbClr val="000000"/>
                        </a:solidFill>
                        <a:effectLst/>
                        <a:latin typeface="Times New Roman"/>
                      </a:endParaRPr>
                    </a:p>
                  </a:txBody>
                  <a:tcPr marL="12700" marR="12700" marT="12700" marB="0" anchor="ctr"/>
                </a:tc>
                <a:extLst>
                  <a:ext uri="{0D108BD9-81ED-4DB2-BD59-A6C34878D82A}">
                    <a16:rowId xmlns:a16="http://schemas.microsoft.com/office/drawing/2014/main" val="10008"/>
                  </a:ext>
                </a:extLst>
              </a:tr>
              <a:tr h="190500">
                <a:tc>
                  <a:txBody>
                    <a:bodyPr/>
                    <a:lstStyle/>
                    <a:p>
                      <a:pPr algn="ctr" fontAlgn="ctr"/>
                      <a:r>
                        <a:rPr lang="en-US" sz="1800" u="none" strike="noStrike" dirty="0">
                          <a:effectLst/>
                        </a:rPr>
                        <a:t>Other vegetables</a:t>
                      </a:r>
                      <a:endParaRPr lang="en-US" sz="1800" b="0" i="0" u="none" strike="noStrike" dirty="0">
                        <a:solidFill>
                          <a:srgbClr val="000000"/>
                        </a:solidFill>
                        <a:effectLst/>
                        <a:latin typeface="Times New Roman"/>
                      </a:endParaRPr>
                    </a:p>
                  </a:txBody>
                  <a:tcPr marL="12700" marR="12700" marT="12700" marB="0" anchor="ctr"/>
                </a:tc>
                <a:extLst>
                  <a:ext uri="{0D108BD9-81ED-4DB2-BD59-A6C34878D82A}">
                    <a16:rowId xmlns:a16="http://schemas.microsoft.com/office/drawing/2014/main" val="10009"/>
                  </a:ext>
                </a:extLst>
              </a:tr>
              <a:tr h="190500">
                <a:tc>
                  <a:txBody>
                    <a:bodyPr/>
                    <a:lstStyle/>
                    <a:p>
                      <a:pPr algn="ctr" fontAlgn="ctr"/>
                      <a:r>
                        <a:rPr lang="en-US" sz="1800" u="none" strike="noStrike" dirty="0">
                          <a:effectLst/>
                        </a:rPr>
                        <a:t>Other fruits</a:t>
                      </a:r>
                      <a:endParaRPr lang="en-US" sz="1800" b="0" i="0" u="none" strike="noStrike" dirty="0">
                        <a:solidFill>
                          <a:srgbClr val="000000"/>
                        </a:solidFill>
                        <a:effectLst/>
                        <a:latin typeface="Times New Roman"/>
                      </a:endParaRPr>
                    </a:p>
                  </a:txBody>
                  <a:tcPr marL="12700" marR="12700" marT="12700" marB="0" anchor="ctr"/>
                </a:tc>
                <a:extLst>
                  <a:ext uri="{0D108BD9-81ED-4DB2-BD59-A6C34878D82A}">
                    <a16:rowId xmlns:a16="http://schemas.microsoft.com/office/drawing/2014/main" val="10010"/>
                  </a:ext>
                </a:extLst>
              </a:tr>
            </a:tbl>
          </a:graphicData>
        </a:graphic>
      </p:graphicFrame>
      <p:sp>
        <p:nvSpPr>
          <p:cNvPr id="5" name="TextBox 4">
            <a:extLst>
              <a:ext uri="{FF2B5EF4-FFF2-40B4-BE49-F238E27FC236}">
                <a16:creationId xmlns:a16="http://schemas.microsoft.com/office/drawing/2014/main" id="{944016FF-125D-4EB9-97C4-A509C85CDC10}"/>
              </a:ext>
            </a:extLst>
          </p:cNvPr>
          <p:cNvSpPr txBox="1"/>
          <p:nvPr/>
        </p:nvSpPr>
        <p:spPr>
          <a:xfrm>
            <a:off x="1053832" y="2001518"/>
            <a:ext cx="4280168" cy="400110"/>
          </a:xfrm>
          <a:prstGeom prst="rect">
            <a:avLst/>
          </a:prstGeom>
          <a:noFill/>
        </p:spPr>
        <p:txBody>
          <a:bodyPr wrap="square" rtlCol="0">
            <a:spAutoFit/>
          </a:bodyPr>
          <a:lstStyle/>
          <a:p>
            <a:pPr algn="ctr"/>
            <a:r>
              <a:rPr lang="en-US" sz="2000" spc="10" dirty="0">
                <a:solidFill>
                  <a:srgbClr val="0000FF"/>
                </a:solidFill>
              </a:rPr>
              <a:t>Composed of 10 food groups</a:t>
            </a:r>
          </a:p>
        </p:txBody>
      </p:sp>
      <p:sp>
        <p:nvSpPr>
          <p:cNvPr id="7" name="Title 1">
            <a:extLst>
              <a:ext uri="{FF2B5EF4-FFF2-40B4-BE49-F238E27FC236}">
                <a16:creationId xmlns:a16="http://schemas.microsoft.com/office/drawing/2014/main" id="{AB6018F1-D074-EE56-7B0D-4FD025CBE06A}"/>
              </a:ext>
            </a:extLst>
          </p:cNvPr>
          <p:cNvSpPr txBox="1">
            <a:spLocks/>
          </p:cNvSpPr>
          <p:nvPr/>
        </p:nvSpPr>
        <p:spPr>
          <a:xfrm>
            <a:off x="1277711" y="354343"/>
            <a:ext cx="10972800" cy="5660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182"/>
            <a:r>
              <a:rPr lang="en-US" sz="3200" dirty="0">
                <a:solidFill>
                  <a:srgbClr val="C00000"/>
                </a:solidFill>
                <a:latin typeface="Calibri Light" panose="020F0302020204030204" pitchFamily="34" charset="0"/>
                <a:cs typeface="Calibri Light" panose="020F0302020204030204" pitchFamily="34" charset="0"/>
              </a:rPr>
              <a:t>Maternal diet diversity</a:t>
            </a:r>
          </a:p>
        </p:txBody>
      </p:sp>
    </p:spTree>
    <p:extLst>
      <p:ext uri="{BB962C8B-B14F-4D97-AF65-F5344CB8AC3E}">
        <p14:creationId xmlns:p14="http://schemas.microsoft.com/office/powerpoint/2010/main" val="1669342776"/>
      </p:ext>
    </p:extLst>
  </p:cSld>
  <p:clrMapOvr>
    <a:masterClrMapping/>
  </p:clrMapOvr>
  <mc:AlternateContent xmlns:mc="http://schemas.openxmlformats.org/markup-compatibility/2006" xmlns:p14="http://schemas.microsoft.com/office/powerpoint/2010/main">
    <mc:Choice Requires="p14">
      <p:transition spd="slow" p14:dur="2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7">
            <a:extLst>
              <a:ext uri="{FF2B5EF4-FFF2-40B4-BE49-F238E27FC236}">
                <a16:creationId xmlns:a16="http://schemas.microsoft.com/office/drawing/2014/main" id="{E3C3327D-152C-43A0-983E-291AA1F04FF2}"/>
              </a:ext>
            </a:extLst>
          </p:cNvPr>
          <p:cNvGraphicFramePr>
            <a:graphicFrameLocks/>
          </p:cNvGraphicFramePr>
          <p:nvPr/>
        </p:nvGraphicFramePr>
        <p:xfrm>
          <a:off x="1006524" y="1000288"/>
          <a:ext cx="5592738" cy="4931179"/>
        </p:xfrm>
        <a:graphic>
          <a:graphicData uri="http://schemas.openxmlformats.org/drawingml/2006/table">
            <a:tbl>
              <a:tblPr firstRow="1" bandRow="1">
                <a:tableStyleId>{2D5ABB26-0587-4C30-8999-92F81FD0307C}</a:tableStyleId>
              </a:tblPr>
              <a:tblGrid>
                <a:gridCol w="2796369">
                  <a:extLst>
                    <a:ext uri="{9D8B030D-6E8A-4147-A177-3AD203B41FA5}">
                      <a16:colId xmlns:a16="http://schemas.microsoft.com/office/drawing/2014/main" val="1178722414"/>
                    </a:ext>
                  </a:extLst>
                </a:gridCol>
                <a:gridCol w="2796369">
                  <a:extLst>
                    <a:ext uri="{9D8B030D-6E8A-4147-A177-3AD203B41FA5}">
                      <a16:colId xmlns:a16="http://schemas.microsoft.com/office/drawing/2014/main" val="442929447"/>
                    </a:ext>
                  </a:extLst>
                </a:gridCol>
              </a:tblGrid>
              <a:tr h="595337">
                <a:tc gridSpan="2">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dirty="0">
                          <a:solidFill>
                            <a:schemeClr val="bg1"/>
                          </a:solidFill>
                        </a:rPr>
                        <a:t>Prime diet quality score (PDQS)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400" kern="1200" dirty="0">
                          <a:solidFill>
                            <a:schemeClr val="bg1"/>
                          </a:solidFill>
                          <a:latin typeface="+mj-lt"/>
                          <a:ea typeface="+mn-ea"/>
                          <a:cs typeface="Arial" panose="020B0604020202020204" pitchFamily="34" charset="0"/>
                        </a:rPr>
                        <a:t>21 food groups (score range 0-42)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tc hMerge="1">
                  <a:txBody>
                    <a:bodyPr/>
                    <a:lstStyle/>
                    <a:p>
                      <a:endParaRPr lang="en-US" sz="1400" b="1" dirty="0">
                        <a:solidFill>
                          <a:schemeClr val="bg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624735511"/>
                  </a:ext>
                </a:extLst>
              </a:tr>
              <a:tr h="313335">
                <a:tc>
                  <a:txBody>
                    <a:bodyPr/>
                    <a:lstStyle/>
                    <a:p>
                      <a:r>
                        <a:rPr lang="en-US" sz="1500" b="1" kern="1200" baseline="0" dirty="0">
                          <a:solidFill>
                            <a:schemeClr val="bg1"/>
                          </a:solidFill>
                          <a:latin typeface="+mn-lt"/>
                          <a:ea typeface="+mn-ea"/>
                          <a:cs typeface="+mn-cs"/>
                        </a:rPr>
                        <a:t>Healthy (14)</a:t>
                      </a:r>
                    </a:p>
                  </a:txBody>
                  <a:tcPr>
                    <a:lnL w="12700" cap="flat" cmpd="sng" algn="ctr">
                      <a:solidFill>
                        <a:schemeClr val="tx1"/>
                      </a:solidFill>
                      <a:prstDash val="solid"/>
                      <a:round/>
                      <a:headEnd type="none" w="med" len="med"/>
                      <a:tailEnd type="none" w="med" len="med"/>
                    </a:lnL>
                    <a:solidFill>
                      <a:schemeClr val="tx2"/>
                    </a:solidFill>
                  </a:tcPr>
                </a:tc>
                <a:tc>
                  <a:txBody>
                    <a:bodyPr/>
                    <a:lstStyle/>
                    <a:p>
                      <a:endParaRPr lang="en-US" sz="1400" b="1" dirty="0">
                        <a:solidFill>
                          <a:schemeClr val="bg1"/>
                        </a:solidFill>
                      </a:endParaRPr>
                    </a:p>
                  </a:txBody>
                  <a:tcPr>
                    <a:lnR w="12700" cap="flat" cmpd="sng" algn="ctr">
                      <a:solidFill>
                        <a:schemeClr val="tx1"/>
                      </a:solidFill>
                      <a:prstDash val="solid"/>
                      <a:round/>
                      <a:headEnd type="none" w="med" len="med"/>
                      <a:tailEnd type="none" w="med" len="med"/>
                    </a:lnR>
                    <a:solidFill>
                      <a:schemeClr val="tx2"/>
                    </a:solidFill>
                  </a:tcPr>
                </a:tc>
                <a:extLst>
                  <a:ext uri="{0D108BD9-81ED-4DB2-BD59-A6C34878D82A}">
                    <a16:rowId xmlns:a16="http://schemas.microsoft.com/office/drawing/2014/main" val="3082206846"/>
                  </a:ext>
                </a:extLst>
              </a:tr>
              <a:tr h="3274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tx1"/>
                          </a:solidFill>
                        </a:rPr>
                        <a:t>dark green leafy vegetables</a:t>
                      </a:r>
                    </a:p>
                  </a:txBody>
                  <a:tcPr>
                    <a:lnL w="12700" cap="flat" cmpd="sng" algn="ctr">
                      <a:solidFill>
                        <a:schemeClr val="tx1"/>
                      </a:solidFill>
                      <a:prstDash val="solid"/>
                      <a:round/>
                      <a:headEnd type="none" w="med" len="med"/>
                      <a:tailEnd type="none" w="med" len="med"/>
                    </a:lnL>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tx1"/>
                          </a:solidFill>
                        </a:rPr>
                        <a:t>other vit</a:t>
                      </a:r>
                      <a:r>
                        <a:rPr lang="en-US" sz="1500" b="1" baseline="0" dirty="0">
                          <a:solidFill>
                            <a:schemeClr val="tx1"/>
                          </a:solidFill>
                        </a:rPr>
                        <a:t> </a:t>
                      </a:r>
                      <a:r>
                        <a:rPr lang="en-US" sz="1500" b="1" dirty="0">
                          <a:solidFill>
                            <a:schemeClr val="tx1"/>
                          </a:solidFill>
                        </a:rPr>
                        <a:t> A rich vegetables</a:t>
                      </a:r>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57334472"/>
                  </a:ext>
                </a:extLst>
              </a:tr>
              <a:tr h="3133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tx1"/>
                          </a:solidFill>
                        </a:rPr>
                        <a:t>cruciferous vegetables</a:t>
                      </a:r>
                    </a:p>
                  </a:txBody>
                  <a:tcPr>
                    <a:lnL w="12700" cap="flat" cmpd="sng" algn="ctr">
                      <a:solidFill>
                        <a:schemeClr val="tx1"/>
                      </a:solidFill>
                      <a:prstDash val="solid"/>
                      <a:round/>
                      <a:headEnd type="none" w="med" len="med"/>
                      <a:tailEnd type="none" w="med" len="med"/>
                    </a:lnL>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tx1"/>
                          </a:solidFill>
                        </a:rPr>
                        <a:t>other vegetables</a:t>
                      </a:r>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534356538"/>
                  </a:ext>
                </a:extLst>
              </a:tr>
              <a:tr h="3133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tx1"/>
                          </a:solidFill>
                        </a:rPr>
                        <a:t>whole citrus fruits</a:t>
                      </a:r>
                    </a:p>
                  </a:txBody>
                  <a:tcPr>
                    <a:lnL w="12700" cap="flat" cmpd="sng" algn="ctr">
                      <a:solidFill>
                        <a:schemeClr val="tx1"/>
                      </a:solidFill>
                      <a:prstDash val="solid"/>
                      <a:round/>
                      <a:headEnd type="none" w="med" len="med"/>
                      <a:tailEnd type="none" w="med" len="med"/>
                    </a:lnL>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tx1"/>
                          </a:solidFill>
                        </a:rPr>
                        <a:t>other fruits</a:t>
                      </a:r>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492787069"/>
                  </a:ext>
                </a:extLst>
              </a:tr>
              <a:tr h="3133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tx1"/>
                          </a:solidFill>
                        </a:rPr>
                        <a:t>fish</a:t>
                      </a:r>
                    </a:p>
                  </a:txBody>
                  <a:tcPr>
                    <a:lnL w="12700" cap="flat" cmpd="sng" algn="ctr">
                      <a:solidFill>
                        <a:schemeClr val="tx1"/>
                      </a:solidFill>
                      <a:prstDash val="solid"/>
                      <a:round/>
                      <a:headEnd type="none" w="med" len="med"/>
                      <a:tailEnd type="none" w="med" len="med"/>
                    </a:lnL>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tx1"/>
                          </a:solidFill>
                        </a:rPr>
                        <a:t>poultry</a:t>
                      </a:r>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610612222"/>
                  </a:ext>
                </a:extLst>
              </a:tr>
              <a:tr h="3133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tx1"/>
                          </a:solidFill>
                        </a:rPr>
                        <a:t>legumes</a:t>
                      </a:r>
                    </a:p>
                  </a:txBody>
                  <a:tcPr>
                    <a:lnL w="12700" cap="flat" cmpd="sng" algn="ctr">
                      <a:solidFill>
                        <a:schemeClr val="tx1"/>
                      </a:solidFill>
                      <a:prstDash val="solid"/>
                      <a:round/>
                      <a:headEnd type="none" w="med" len="med"/>
                      <a:tailEnd type="none" w="med" len="med"/>
                    </a:lnL>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tx1"/>
                          </a:solidFill>
                        </a:rPr>
                        <a:t>nuts</a:t>
                      </a:r>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905854938"/>
                  </a:ext>
                </a:extLst>
              </a:tr>
              <a:tr h="3133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tx1"/>
                          </a:solidFill>
                        </a:rPr>
                        <a:t>low fat dairy</a:t>
                      </a:r>
                    </a:p>
                  </a:txBody>
                  <a:tcPr>
                    <a:lnL w="12700" cap="flat" cmpd="sng" algn="ctr">
                      <a:solidFill>
                        <a:schemeClr val="tx1"/>
                      </a:solidFill>
                      <a:prstDash val="solid"/>
                      <a:round/>
                      <a:headEnd type="none" w="med" len="med"/>
                      <a:tailEnd type="none" w="med" len="med"/>
                    </a:lnL>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tx1"/>
                          </a:solidFill>
                        </a:rPr>
                        <a:t>whole grains</a:t>
                      </a:r>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191994297"/>
                  </a:ext>
                </a:extLst>
              </a:tr>
              <a:tr h="3133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tx1"/>
                          </a:solidFill>
                        </a:rPr>
                        <a:t>eggs</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tx1"/>
                          </a:solidFill>
                        </a:rPr>
                        <a:t>liquid vegetable oils </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19977209"/>
                  </a:ext>
                </a:extLst>
              </a:tr>
              <a:tr h="313335">
                <a:tc>
                  <a:txBody>
                    <a:bodyPr/>
                    <a:lstStyle/>
                    <a:p>
                      <a:r>
                        <a:rPr lang="en-US" sz="1500" b="1" dirty="0">
                          <a:solidFill>
                            <a:schemeClr val="bg1"/>
                          </a:solidFill>
                        </a:rPr>
                        <a:t>Unhealthy (7)</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C63A4B"/>
                    </a:solidFill>
                  </a:tcPr>
                </a:tc>
                <a:tc>
                  <a:txBody>
                    <a:bodyPr/>
                    <a:lstStyle/>
                    <a:p>
                      <a:endParaRPr lang="en-US" sz="1500" b="1" dirty="0">
                        <a:solidFill>
                          <a:schemeClr val="bg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C63A4B"/>
                    </a:solidFill>
                  </a:tcPr>
                </a:tc>
                <a:extLst>
                  <a:ext uri="{0D108BD9-81ED-4DB2-BD59-A6C34878D82A}">
                    <a16:rowId xmlns:a16="http://schemas.microsoft.com/office/drawing/2014/main" val="1681435023"/>
                  </a:ext>
                </a:extLst>
              </a:tr>
              <a:tr h="3133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kern="1200" dirty="0">
                          <a:solidFill>
                            <a:schemeClr val="tx1"/>
                          </a:solidFill>
                          <a:latin typeface="+mn-lt"/>
                          <a:ea typeface="+mn-ea"/>
                          <a:cs typeface="+mn-cs"/>
                        </a:rPr>
                        <a:t>red meat</a:t>
                      </a:r>
                    </a:p>
                  </a:txBody>
                  <a:tcPr>
                    <a:lnL w="12700" cap="flat" cmpd="sng" algn="ctr">
                      <a:solidFill>
                        <a:schemeClr val="tx1"/>
                      </a:solidFill>
                      <a:prstDash val="solid"/>
                      <a:round/>
                      <a:headEnd type="none" w="med" len="med"/>
                      <a:tailEnd type="none" w="med" len="med"/>
                    </a:lnL>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kern="1200" dirty="0">
                          <a:solidFill>
                            <a:schemeClr val="tx1"/>
                          </a:solidFill>
                          <a:latin typeface="+mn-lt"/>
                          <a:ea typeface="+mn-ea"/>
                          <a:cs typeface="+mn-cs"/>
                        </a:rPr>
                        <a:t>processed meats</a:t>
                      </a:r>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43509034"/>
                  </a:ext>
                </a:extLst>
              </a:tr>
              <a:tr h="3133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kern="1200" dirty="0">
                          <a:solidFill>
                            <a:schemeClr val="tx1"/>
                          </a:solidFill>
                          <a:latin typeface="+mn-lt"/>
                          <a:ea typeface="+mn-ea"/>
                          <a:cs typeface="+mn-cs"/>
                        </a:rPr>
                        <a:t>refined grains and baked goods</a:t>
                      </a:r>
                    </a:p>
                  </a:txBody>
                  <a:tcPr>
                    <a:lnL w="12700" cap="flat" cmpd="sng" algn="ctr">
                      <a:solidFill>
                        <a:schemeClr val="tx1"/>
                      </a:solidFill>
                      <a:prstDash val="solid"/>
                      <a:round/>
                      <a:headEnd type="none" w="med" len="med"/>
                      <a:tailEnd type="none" w="med" len="med"/>
                    </a:lnL>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kern="1200" dirty="0">
                          <a:solidFill>
                            <a:schemeClr val="tx1"/>
                          </a:solidFill>
                          <a:latin typeface="+mn-lt"/>
                          <a:ea typeface="+mn-ea"/>
                          <a:cs typeface="+mn-cs"/>
                        </a:rPr>
                        <a:t>sugar sweetened beverages </a:t>
                      </a:r>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490418661"/>
                  </a:ext>
                </a:extLst>
              </a:tr>
              <a:tr h="3133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kern="1200" dirty="0">
                          <a:solidFill>
                            <a:schemeClr val="tx1"/>
                          </a:solidFill>
                          <a:latin typeface="+mn-lt"/>
                          <a:ea typeface="+mn-ea"/>
                          <a:cs typeface="+mn-cs"/>
                        </a:rPr>
                        <a:t>desserts and ice cream</a:t>
                      </a:r>
                    </a:p>
                  </a:txBody>
                  <a:tcPr>
                    <a:lnL w="12700" cap="flat" cmpd="sng" algn="ctr">
                      <a:solidFill>
                        <a:schemeClr val="tx1"/>
                      </a:solidFill>
                      <a:prstDash val="solid"/>
                      <a:round/>
                      <a:headEnd type="none" w="med" len="med"/>
                      <a:tailEnd type="none" w="med" len="med"/>
                    </a:lnL>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kern="1200" dirty="0">
                          <a:solidFill>
                            <a:schemeClr val="tx1"/>
                          </a:solidFill>
                          <a:latin typeface="+mn-lt"/>
                          <a:ea typeface="+mn-ea"/>
                          <a:cs typeface="+mn-cs"/>
                        </a:rPr>
                        <a:t>fried foods  away from home </a:t>
                      </a:r>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138656487"/>
                  </a:ext>
                </a:extLst>
              </a:tr>
              <a:tr h="4879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kern="1200" dirty="0">
                          <a:solidFill>
                            <a:schemeClr val="tx1"/>
                          </a:solidFill>
                          <a:latin typeface="+mn-lt"/>
                          <a:ea typeface="+mn-ea"/>
                          <a:cs typeface="+mn-cs"/>
                        </a:rPr>
                        <a:t>potatoes, roots and tubers</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500" b="1" kern="1200" dirty="0">
                        <a:solidFill>
                          <a:schemeClr val="tx1"/>
                        </a:solidFill>
                        <a:latin typeface="+mn-lt"/>
                        <a:ea typeface="+mn-ea"/>
                        <a:cs typeface="+mn-cs"/>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37042836"/>
                  </a:ext>
                </a:extLst>
              </a:tr>
            </a:tbl>
          </a:graphicData>
        </a:graphic>
      </p:graphicFrame>
      <p:graphicFrame>
        <p:nvGraphicFramePr>
          <p:cNvPr id="13" name="Table 12">
            <a:extLst>
              <a:ext uri="{FF2B5EF4-FFF2-40B4-BE49-F238E27FC236}">
                <a16:creationId xmlns:a16="http://schemas.microsoft.com/office/drawing/2014/main" id="{80117825-D21D-40E0-92AD-FB6187E0F336}"/>
              </a:ext>
            </a:extLst>
          </p:cNvPr>
          <p:cNvGraphicFramePr>
            <a:graphicFrameLocks noGrp="1"/>
          </p:cNvGraphicFramePr>
          <p:nvPr/>
        </p:nvGraphicFramePr>
        <p:xfrm>
          <a:off x="6682313" y="1628841"/>
          <a:ext cx="5113027" cy="3163221"/>
        </p:xfrm>
        <a:graphic>
          <a:graphicData uri="http://schemas.openxmlformats.org/drawingml/2006/table">
            <a:tbl>
              <a:tblPr firstRow="1" bandRow="1">
                <a:tableStyleId>{2D5ABB26-0587-4C30-8999-92F81FD0307C}</a:tableStyleId>
              </a:tblPr>
              <a:tblGrid>
                <a:gridCol w="2529847">
                  <a:extLst>
                    <a:ext uri="{9D8B030D-6E8A-4147-A177-3AD203B41FA5}">
                      <a16:colId xmlns:a16="http://schemas.microsoft.com/office/drawing/2014/main" val="2466922753"/>
                    </a:ext>
                  </a:extLst>
                </a:gridCol>
                <a:gridCol w="2583180">
                  <a:extLst>
                    <a:ext uri="{9D8B030D-6E8A-4147-A177-3AD203B41FA5}">
                      <a16:colId xmlns:a16="http://schemas.microsoft.com/office/drawing/2014/main" val="2646647453"/>
                    </a:ext>
                  </a:extLst>
                </a:gridCol>
              </a:tblGrid>
              <a:tr h="410463">
                <a:tc>
                  <a:txBody>
                    <a:bodyPr/>
                    <a:lstStyle/>
                    <a:p>
                      <a:r>
                        <a:rPr lang="en-US" sz="1400" b="1" dirty="0">
                          <a:solidFill>
                            <a:schemeClr val="bg1"/>
                          </a:solidFill>
                        </a:rPr>
                        <a:t>PDQS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endParaRPr lang="en-US" sz="1400" b="1" dirty="0">
                        <a:solidFill>
                          <a:schemeClr val="bg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9710714"/>
                  </a:ext>
                </a:extLst>
              </a:tr>
              <a:tr h="3638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1200" dirty="0">
                          <a:solidFill>
                            <a:srgbClr val="0528BB"/>
                          </a:solidFill>
                          <a:latin typeface="Arial" panose="020B0604020202020204" pitchFamily="34" charset="0"/>
                          <a:ea typeface="+mn-ea"/>
                          <a:cs typeface="Arial" panose="020B0604020202020204" pitchFamily="34" charset="0"/>
                        </a:rPr>
                        <a:t>Healthy food groups:</a:t>
                      </a:r>
                    </a:p>
                  </a:txBody>
                  <a:tcPr>
                    <a:lnL w="12700" cap="flat" cmpd="sng" algn="ctr">
                      <a:solidFill>
                        <a:schemeClr val="tx1"/>
                      </a:solidFill>
                      <a:prstDash val="solid"/>
                      <a:round/>
                      <a:headEnd type="none" w="med" len="med"/>
                      <a:tailEnd type="none" w="med" len="med"/>
                    </a:lnL>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1200" dirty="0">
                          <a:solidFill>
                            <a:srgbClr val="0528BB"/>
                          </a:solidFill>
                          <a:latin typeface="Arial" panose="020B0604020202020204" pitchFamily="34" charset="0"/>
                          <a:ea typeface="+mn-ea"/>
                          <a:cs typeface="Arial" panose="020B0604020202020204" pitchFamily="34" charset="0"/>
                        </a:rPr>
                        <a:t>Unhealthy food groups:</a:t>
                      </a:r>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388236622"/>
                  </a:ext>
                </a:extLst>
              </a:tr>
              <a:tr h="328105">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Arial" panose="020B0604020202020204" pitchFamily="34" charset="0"/>
                          <a:ea typeface="+mn-ea"/>
                          <a:cs typeface="Arial" panose="020B0604020202020204" pitchFamily="34" charset="0"/>
                        </a:rPr>
                        <a:t>0–1 serving/week (0 points) </a:t>
                      </a:r>
                    </a:p>
                  </a:txBody>
                  <a:tcPr>
                    <a:lnL w="12700" cap="flat" cmpd="sng" algn="ctr">
                      <a:solidFill>
                        <a:schemeClr val="tx1"/>
                      </a:solidFill>
                      <a:prstDash val="solid"/>
                      <a:round/>
                      <a:headEnd type="none" w="med" len="med"/>
                      <a:tailEnd type="none" w="med" len="med"/>
                    </a:lnL>
                    <a:solidFill>
                      <a:schemeClr val="bg1"/>
                    </a:solidFill>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Arial" panose="020B0604020202020204" pitchFamily="34" charset="0"/>
                          <a:ea typeface="+mn-ea"/>
                          <a:cs typeface="Arial" panose="020B0604020202020204" pitchFamily="34" charset="0"/>
                        </a:rPr>
                        <a:t>0–1 serving/week (2 points) </a:t>
                      </a:r>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4128051188"/>
                  </a:ext>
                </a:extLst>
              </a:tr>
              <a:tr h="334554">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Arial" panose="020B0604020202020204" pitchFamily="34" charset="0"/>
                          <a:ea typeface="+mn-ea"/>
                          <a:cs typeface="Arial" panose="020B0604020202020204" pitchFamily="34" charset="0"/>
                        </a:rPr>
                        <a:t>2–3 servings/week (1 point) </a:t>
                      </a:r>
                    </a:p>
                  </a:txBody>
                  <a:tcPr>
                    <a:lnL w="12700" cap="flat" cmpd="sng" algn="ctr">
                      <a:solidFill>
                        <a:schemeClr val="tx1"/>
                      </a:solidFill>
                      <a:prstDash val="solid"/>
                      <a:round/>
                      <a:headEnd type="none" w="med" len="med"/>
                      <a:tailEnd type="none" w="med" len="med"/>
                    </a:lnL>
                    <a:solidFill>
                      <a:schemeClr val="bg1"/>
                    </a:solidFill>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Arial" panose="020B0604020202020204" pitchFamily="34" charset="0"/>
                          <a:ea typeface="+mn-ea"/>
                          <a:cs typeface="Arial" panose="020B0604020202020204" pitchFamily="34" charset="0"/>
                        </a:rPr>
                        <a:t>2–3 servings/week (1 point) </a:t>
                      </a:r>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624151073"/>
                  </a:ext>
                </a:extLst>
              </a:tr>
              <a:tr h="334554">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Arial" panose="020B0604020202020204" pitchFamily="34" charset="0"/>
                          <a:ea typeface="+mn-ea"/>
                          <a:cs typeface="Arial" panose="020B0604020202020204" pitchFamily="34" charset="0"/>
                        </a:rPr>
                        <a:t>≥4 servings/week (2 points)</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Arial" panose="020B0604020202020204" pitchFamily="34" charset="0"/>
                          <a:ea typeface="+mn-ea"/>
                          <a:cs typeface="Arial" panose="020B0604020202020204" pitchFamily="34" charset="0"/>
                        </a:rPr>
                        <a:t>≥4 servings/week (0</a:t>
                      </a:r>
                      <a:r>
                        <a:rPr lang="en-US" sz="1200" b="0" kern="1200" baseline="0" dirty="0">
                          <a:solidFill>
                            <a:schemeClr val="tx1"/>
                          </a:solidFill>
                          <a:latin typeface="Arial" panose="020B0604020202020204" pitchFamily="34" charset="0"/>
                          <a:ea typeface="+mn-ea"/>
                          <a:cs typeface="Arial" panose="020B0604020202020204" pitchFamily="34" charset="0"/>
                        </a:rPr>
                        <a:t> </a:t>
                      </a:r>
                      <a:r>
                        <a:rPr lang="en-US" sz="1200" b="0" kern="1200" dirty="0">
                          <a:solidFill>
                            <a:schemeClr val="tx1"/>
                          </a:solidFill>
                          <a:latin typeface="Arial" panose="020B0604020202020204" pitchFamily="34" charset="0"/>
                          <a:ea typeface="+mn-ea"/>
                          <a:cs typeface="Arial" panose="020B0604020202020204" pitchFamily="34" charset="0"/>
                        </a:rPr>
                        <a:t>points)</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1542006"/>
                  </a:ext>
                </a:extLst>
              </a:tr>
              <a:tr h="364561">
                <a:tc gridSpan="2">
                  <a:txBody>
                    <a:bodyPr/>
                    <a:lstStyle/>
                    <a:p>
                      <a:r>
                        <a:rPr lang="en-US" sz="1800" b="1" kern="1200" dirty="0">
                          <a:solidFill>
                            <a:schemeClr val="tx1"/>
                          </a:solidFill>
                          <a:latin typeface="+mn-lt"/>
                          <a:ea typeface="+mn-ea"/>
                          <a:cs typeface="+mn-cs"/>
                        </a:rPr>
                        <a:t>Evidence for:</a:t>
                      </a:r>
                    </a:p>
                    <a:p>
                      <a:pPr marL="285750" indent="-285750">
                        <a:buFont typeface="Arial" panose="020B0604020202020204" pitchFamily="34" charset="0"/>
                        <a:buChar char="•"/>
                      </a:pPr>
                      <a:r>
                        <a:rPr lang="en-US" sz="1800" b="0" kern="1200" dirty="0">
                          <a:solidFill>
                            <a:schemeClr val="tx1"/>
                          </a:solidFill>
                          <a:latin typeface="+mn-lt"/>
                          <a:ea typeface="+mn-ea"/>
                          <a:cs typeface="+mn-cs"/>
                        </a:rPr>
                        <a:t>Cardiovascular disease </a:t>
                      </a:r>
                      <a:r>
                        <a:rPr lang="en-US" sz="1200" b="0" kern="1200" dirty="0">
                          <a:solidFill>
                            <a:schemeClr val="tx1"/>
                          </a:solidFill>
                          <a:latin typeface="+mn-lt"/>
                          <a:ea typeface="+mn-ea"/>
                          <a:cs typeface="+mn-cs"/>
                        </a:rPr>
                        <a:t>[Fung et al, 2018;  Alvarez-Alvarez et al,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072768071"/>
                  </a:ext>
                </a:extLst>
              </a:tr>
              <a:tr h="568743">
                <a:tc gridSpan="2">
                  <a:txBody>
                    <a:bodyPr/>
                    <a:lstStyle/>
                    <a:p>
                      <a:pPr marL="285750" indent="-285750">
                        <a:buFont typeface="Arial" panose="020B0604020202020204" pitchFamily="34" charset="0"/>
                        <a:buChar char="•"/>
                      </a:pPr>
                      <a:r>
                        <a:rPr lang="en-US" sz="1800" b="0" kern="1200" dirty="0">
                          <a:solidFill>
                            <a:schemeClr val="tx1"/>
                          </a:solidFill>
                          <a:latin typeface="+mn-lt"/>
                          <a:ea typeface="+mn-ea"/>
                          <a:cs typeface="+mn-cs"/>
                        </a:rPr>
                        <a:t>Gestational diabetes,</a:t>
                      </a:r>
                      <a:r>
                        <a:rPr lang="en-US" sz="1800" b="0" kern="1200" baseline="0" dirty="0">
                          <a:solidFill>
                            <a:schemeClr val="tx1"/>
                          </a:solidFill>
                          <a:latin typeface="+mn-lt"/>
                          <a:ea typeface="+mn-ea"/>
                          <a:cs typeface="+mn-cs"/>
                        </a:rPr>
                        <a:t> </a:t>
                      </a:r>
                      <a:r>
                        <a:rPr lang="en-US" sz="1800" b="0" kern="1200" dirty="0">
                          <a:solidFill>
                            <a:schemeClr val="tx1"/>
                          </a:solidFill>
                          <a:latin typeface="+mn-lt"/>
                          <a:ea typeface="+mn-ea"/>
                          <a:cs typeface="+mn-cs"/>
                        </a:rPr>
                        <a:t>hypertensive</a:t>
                      </a:r>
                      <a:r>
                        <a:rPr lang="en-US" sz="1800" b="0" kern="1200" baseline="0" dirty="0">
                          <a:solidFill>
                            <a:schemeClr val="tx1"/>
                          </a:solidFill>
                          <a:latin typeface="+mn-lt"/>
                          <a:ea typeface="+mn-ea"/>
                          <a:cs typeface="+mn-cs"/>
                        </a:rPr>
                        <a:t> in</a:t>
                      </a:r>
                      <a:r>
                        <a:rPr lang="en-US" sz="1800" b="0" kern="1200" dirty="0">
                          <a:solidFill>
                            <a:schemeClr val="tx1"/>
                          </a:solidFill>
                          <a:latin typeface="+mn-lt"/>
                          <a:ea typeface="+mn-ea"/>
                          <a:cs typeface="+mn-cs"/>
                        </a:rPr>
                        <a:t> pregnancy </a:t>
                      </a:r>
                      <a:r>
                        <a:rPr lang="en-US" sz="1200" b="0" kern="1200" dirty="0">
                          <a:solidFill>
                            <a:schemeClr val="tx1"/>
                          </a:solidFill>
                          <a:latin typeface="+mn-lt"/>
                          <a:ea typeface="+mn-ea"/>
                          <a:cs typeface="+mn-cs"/>
                        </a:rPr>
                        <a:t>[Gisevic et al, 2018]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dirty="0">
                        <a:solidFill>
                          <a:schemeClr val="tx1"/>
                        </a:solidFill>
                      </a:endParaRPr>
                    </a:p>
                  </a:txBody>
                  <a:tcPr>
                    <a:lnR w="127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150779895"/>
                  </a:ext>
                </a:extLst>
              </a:tr>
            </a:tbl>
          </a:graphicData>
        </a:graphic>
      </p:graphicFrame>
      <p:sp>
        <p:nvSpPr>
          <p:cNvPr id="2" name="Slide Number Placeholder 1">
            <a:extLst>
              <a:ext uri="{FF2B5EF4-FFF2-40B4-BE49-F238E27FC236}">
                <a16:creationId xmlns:a16="http://schemas.microsoft.com/office/drawing/2014/main" id="{EB5D50AB-AF39-414B-ACE4-6520E1115FBB}"/>
              </a:ext>
            </a:extLst>
          </p:cNvPr>
          <p:cNvSpPr>
            <a:spLocks noGrp="1"/>
          </p:cNvSpPr>
          <p:nvPr>
            <p:ph type="sldNum" sz="quarter" idx="12"/>
          </p:nvPr>
        </p:nvSpPr>
        <p:spPr/>
        <p:txBody>
          <a:bodyPr/>
          <a:lstStyle/>
          <a:p>
            <a:fld id="{A7E786DD-D58D-47E8-9E77-0BF571C41581}" type="slidenum">
              <a:rPr lang="en-US" smtClean="0"/>
              <a:t>52</a:t>
            </a:fld>
            <a:endParaRPr lang="en-US"/>
          </a:p>
        </p:txBody>
      </p:sp>
    </p:spTree>
    <p:extLst>
      <p:ext uri="{BB962C8B-B14F-4D97-AF65-F5344CB8AC3E}">
        <p14:creationId xmlns:p14="http://schemas.microsoft.com/office/powerpoint/2010/main" val="3625473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3208" y="1"/>
            <a:ext cx="8229600" cy="876899"/>
          </a:xfrm>
        </p:spPr>
        <p:txBody>
          <a:bodyPr>
            <a:normAutofit/>
          </a:bodyPr>
          <a:lstStyle/>
          <a:p>
            <a:pPr algn="ctr"/>
            <a:r>
              <a:rPr lang="en-US" sz="2800" i="1" dirty="0">
                <a:solidFill>
                  <a:srgbClr val="C00000"/>
                </a:solidFill>
                <a:latin typeface="+mn-lt"/>
              </a:rPr>
              <a:t>Thank you</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3330" y="1932994"/>
            <a:ext cx="3522030" cy="2489407"/>
          </a:xfrm>
          <a:prstGeom prst="rect">
            <a:avLst/>
          </a:prstGeom>
        </p:spPr>
      </p:pic>
      <p:pic>
        <p:nvPicPr>
          <p:cNvPr id="6" name="Content Placeholder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3208" y="1932994"/>
            <a:ext cx="3435878" cy="2489404"/>
          </a:xfrm>
          <a:prstGeom prst="rect">
            <a:avLst/>
          </a:prstGeom>
        </p:spPr>
      </p:pic>
      <p:sp>
        <p:nvSpPr>
          <p:cNvPr id="8" name="Slide Number Placeholder 7"/>
          <p:cNvSpPr>
            <a:spLocks noGrp="1"/>
          </p:cNvSpPr>
          <p:nvPr>
            <p:ph type="sldNum" sz="quarter" idx="12"/>
          </p:nvPr>
        </p:nvSpPr>
        <p:spPr/>
        <p:txBody>
          <a:bodyPr/>
          <a:lstStyle/>
          <a:p>
            <a:fld id="{C70D850D-62B9-DC43-83FD-175028A60559}" type="slidenum">
              <a:rPr lang="en-US" smtClean="0"/>
              <a:t>53</a:t>
            </a:fld>
            <a:endParaRPr lang="en-US"/>
          </a:p>
        </p:txBody>
      </p:sp>
      <p:cxnSp>
        <p:nvCxnSpPr>
          <p:cNvPr id="9" name="Straight Connector 8"/>
          <p:cNvCxnSpPr/>
          <p:nvPr/>
        </p:nvCxnSpPr>
        <p:spPr>
          <a:xfrm>
            <a:off x="2534187" y="6262750"/>
            <a:ext cx="708574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DEF02A19-EFE1-45DE-ACEF-A0005118C100}"/>
              </a:ext>
            </a:extLst>
          </p:cNvPr>
          <p:cNvSpPr txBox="1"/>
          <p:nvPr/>
        </p:nvSpPr>
        <p:spPr>
          <a:xfrm>
            <a:off x="3120008" y="4973243"/>
            <a:ext cx="6096000" cy="369332"/>
          </a:xfrm>
          <a:prstGeom prst="rect">
            <a:avLst/>
          </a:prstGeom>
          <a:noFill/>
        </p:spPr>
        <p:txBody>
          <a:bodyPr wrap="square">
            <a:spAutoFit/>
          </a:bodyPr>
          <a:lstStyle/>
          <a:p>
            <a:pPr algn="ctr"/>
            <a:r>
              <a:rPr lang="en-US" sz="1800" b="1" dirty="0">
                <a:solidFill>
                  <a:srgbClr val="C00000"/>
                </a:solidFill>
              </a:rPr>
              <a:t>Contact: </a:t>
            </a:r>
            <a:r>
              <a:rPr lang="en-US" sz="1800" dirty="0">
                <a:solidFill>
                  <a:srgbClr val="C00000"/>
                </a:solidFill>
              </a:rPr>
              <a:t>imadzorera@berkeley.edu</a:t>
            </a:r>
          </a:p>
        </p:txBody>
      </p:sp>
    </p:spTree>
    <p:extLst>
      <p:ext uri="{BB962C8B-B14F-4D97-AF65-F5344CB8AC3E}">
        <p14:creationId xmlns:p14="http://schemas.microsoft.com/office/powerpoint/2010/main" val="3641455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0E180D-8F69-B1EF-C6E0-4E5E8CF58EB4}"/>
              </a:ext>
            </a:extLst>
          </p:cNvPr>
          <p:cNvSpPr>
            <a:spLocks noGrp="1"/>
          </p:cNvSpPr>
          <p:nvPr>
            <p:ph type="title"/>
          </p:nvPr>
        </p:nvSpPr>
        <p:spPr>
          <a:xfrm>
            <a:off x="8948057" y="57097"/>
            <a:ext cx="3243943" cy="2542412"/>
          </a:xfrm>
          <a:solidFill>
            <a:schemeClr val="accent1"/>
          </a:solidFill>
        </p:spPr>
        <p:txBody>
          <a:bodyPr/>
          <a:lstStyle/>
          <a:p>
            <a:r>
              <a:rPr lang="en-US" sz="2000" dirty="0">
                <a:solidFill>
                  <a:schemeClr val="bg1"/>
                </a:solidFill>
              </a:rPr>
              <a:t>Figure: Prevalence of underweight in adolescent girls aged 10–19 years and women aged 20–49 years;  anemia in adolescent girls and women aged 15–49 years; by UNICEF region</a:t>
            </a:r>
          </a:p>
        </p:txBody>
      </p:sp>
      <p:pic>
        <p:nvPicPr>
          <p:cNvPr id="4" name="Picture 3">
            <a:extLst>
              <a:ext uri="{FF2B5EF4-FFF2-40B4-BE49-F238E27FC236}">
                <a16:creationId xmlns:a16="http://schemas.microsoft.com/office/drawing/2014/main" id="{F9BB7ACA-F49F-78FA-4B72-6C09D93F93C8}"/>
              </a:ext>
            </a:extLst>
          </p:cNvPr>
          <p:cNvPicPr>
            <a:picLocks noChangeAspect="1"/>
          </p:cNvPicPr>
          <p:nvPr/>
        </p:nvPicPr>
        <p:blipFill rotWithShape="1">
          <a:blip r:embed="rId2"/>
          <a:srcRect r="7158"/>
          <a:stretch/>
        </p:blipFill>
        <p:spPr>
          <a:xfrm>
            <a:off x="0" y="57097"/>
            <a:ext cx="8706255" cy="6800903"/>
          </a:xfrm>
          <a:prstGeom prst="rect">
            <a:avLst/>
          </a:prstGeom>
        </p:spPr>
      </p:pic>
      <p:sp>
        <p:nvSpPr>
          <p:cNvPr id="7" name="TextBox 6">
            <a:extLst>
              <a:ext uri="{FF2B5EF4-FFF2-40B4-BE49-F238E27FC236}">
                <a16:creationId xmlns:a16="http://schemas.microsoft.com/office/drawing/2014/main" id="{48481D89-32BC-4C51-4469-EE154187101B}"/>
              </a:ext>
            </a:extLst>
          </p:cNvPr>
          <p:cNvSpPr txBox="1"/>
          <p:nvPr/>
        </p:nvSpPr>
        <p:spPr>
          <a:xfrm>
            <a:off x="7873637" y="5244738"/>
            <a:ext cx="4457700" cy="312650"/>
          </a:xfrm>
          <a:prstGeom prst="rect">
            <a:avLst/>
          </a:prstGeom>
          <a:noFill/>
        </p:spPr>
        <p:txBody>
          <a:bodyPr wrap="square">
            <a:spAutoFit/>
          </a:bodyPr>
          <a:lstStyle/>
          <a:p>
            <a:pPr marL="0" marR="0">
              <a:lnSpc>
                <a:spcPct val="107000"/>
              </a:lnSpc>
              <a:spcBef>
                <a:spcPts val="0"/>
              </a:spcBef>
              <a:spcAft>
                <a:spcPts val="800"/>
              </a:spcAft>
            </a:pPr>
            <a:endParaRPr lang="en-US" sz="1400" kern="100" dirty="0">
              <a:effectLst/>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1EB98A04-4C87-35DE-E39A-A7C16BC0ECCF}"/>
              </a:ext>
            </a:extLst>
          </p:cNvPr>
          <p:cNvSpPr txBox="1"/>
          <p:nvPr/>
        </p:nvSpPr>
        <p:spPr>
          <a:xfrm>
            <a:off x="8706255" y="5238207"/>
            <a:ext cx="3485746" cy="773673"/>
          </a:xfrm>
          <a:prstGeom prst="rect">
            <a:avLst/>
          </a:prstGeom>
          <a:noFill/>
        </p:spPr>
        <p:txBody>
          <a:bodyPr wrap="square">
            <a:spAutoFit/>
          </a:bodyPr>
          <a:lstStyle/>
          <a:p>
            <a:pPr marL="0" marR="0">
              <a:lnSpc>
                <a:spcPct val="107000"/>
              </a:lnSpc>
              <a:spcBef>
                <a:spcPts val="0"/>
              </a:spcBef>
              <a:spcAft>
                <a:spcPts val="800"/>
              </a:spcAft>
            </a:pPr>
            <a:r>
              <a:rPr lang="en-US" sz="1400" kern="100" dirty="0">
                <a:effectLst/>
                <a:ea typeface="Calibri" panose="020F0502020204030204" pitchFamily="34" charset="0"/>
                <a:cs typeface="Times New Roman" panose="02020603050405020304" pitchFamily="18" charset="0"/>
              </a:rPr>
              <a:t>Undernourished and overlooked: A global nutrition crisis in adolescent girls and women, UNICEF 2023</a:t>
            </a:r>
          </a:p>
        </p:txBody>
      </p:sp>
      <p:sp>
        <p:nvSpPr>
          <p:cNvPr id="2" name="Slide Number Placeholder 1">
            <a:extLst>
              <a:ext uri="{FF2B5EF4-FFF2-40B4-BE49-F238E27FC236}">
                <a16:creationId xmlns:a16="http://schemas.microsoft.com/office/drawing/2014/main" id="{F80BB82E-D553-A60D-589C-4F5292E10A41}"/>
              </a:ext>
            </a:extLst>
          </p:cNvPr>
          <p:cNvSpPr>
            <a:spLocks noGrp="1"/>
          </p:cNvSpPr>
          <p:nvPr>
            <p:ph type="sldNum" sz="quarter" idx="12"/>
          </p:nvPr>
        </p:nvSpPr>
        <p:spPr/>
        <p:txBody>
          <a:bodyPr/>
          <a:lstStyle/>
          <a:p>
            <a:fld id="{263BAECA-B8BF-4126-8C56-8A9C307431E0}" type="slidenum">
              <a:rPr lang="en-US" smtClean="0"/>
              <a:t>6</a:t>
            </a:fld>
            <a:endParaRPr lang="en-US"/>
          </a:p>
        </p:txBody>
      </p:sp>
    </p:spTree>
    <p:extLst>
      <p:ext uri="{BB962C8B-B14F-4D97-AF65-F5344CB8AC3E}">
        <p14:creationId xmlns:p14="http://schemas.microsoft.com/office/powerpoint/2010/main" val="429769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54B2E5-F182-FBB6-9D51-D3E87046811A}"/>
              </a:ext>
            </a:extLst>
          </p:cNvPr>
          <p:cNvSpPr>
            <a:spLocks noGrp="1"/>
          </p:cNvSpPr>
          <p:nvPr>
            <p:ph idx="1"/>
          </p:nvPr>
        </p:nvSpPr>
        <p:spPr>
          <a:xfrm>
            <a:off x="833832" y="1432286"/>
            <a:ext cx="10515600" cy="4625955"/>
          </a:xfrm>
        </p:spPr>
        <p:txBody>
          <a:bodyPr>
            <a:normAutofit fontScale="92500" lnSpcReduction="20000"/>
          </a:bodyPr>
          <a:lstStyle/>
          <a:p>
            <a:r>
              <a:rPr lang="en-US" sz="2000" dirty="0">
                <a:solidFill>
                  <a:srgbClr val="000000"/>
                </a:solidFill>
                <a:effectLst/>
                <a:ea typeface="Calibri" panose="020F0502020204030204" pitchFamily="34" charset="0"/>
                <a:cs typeface="Arial" panose="020B0604020202020204" pitchFamily="34" charset="0"/>
              </a:rPr>
              <a:t>Overweight and obesity are increasing in women and children (highest in North Africa 36% in children) (UNICEF, 2023).</a:t>
            </a:r>
          </a:p>
          <a:p>
            <a:endParaRPr lang="en-US" sz="1200" dirty="0">
              <a:solidFill>
                <a:srgbClr val="000000"/>
              </a:solidFill>
              <a:effectLst/>
              <a:ea typeface="Calibri" panose="020F0502020204030204" pitchFamily="34" charset="0"/>
              <a:cs typeface="Arial" panose="020B0604020202020204" pitchFamily="34" charset="0"/>
            </a:endParaRPr>
          </a:p>
          <a:p>
            <a:r>
              <a:rPr lang="en-US" sz="2000" dirty="0">
                <a:solidFill>
                  <a:srgbClr val="000000"/>
                </a:solidFill>
                <a:effectLst/>
                <a:ea typeface="Calibri" panose="020F0502020204030204" pitchFamily="34" charset="0"/>
                <a:cs typeface="Arial" panose="020B0604020202020204" pitchFamily="34" charset="0"/>
              </a:rPr>
              <a:t>The rising tide of overweight and obesity is contributing to increasing rates of diet-related non-communicable diseases (NCDs). </a:t>
            </a:r>
          </a:p>
          <a:p>
            <a:endParaRPr lang="en-US" sz="1200" dirty="0">
              <a:solidFill>
                <a:srgbClr val="000000"/>
              </a:solidFill>
              <a:effectLst/>
              <a:ea typeface="Calibri" panose="020F0502020204030204" pitchFamily="34" charset="0"/>
              <a:cs typeface="Arial" panose="020B0604020202020204" pitchFamily="34" charset="0"/>
            </a:endParaRPr>
          </a:p>
          <a:p>
            <a:r>
              <a:rPr lang="en-US" sz="2000" dirty="0">
                <a:solidFill>
                  <a:srgbClr val="000000"/>
                </a:solidFill>
                <a:effectLst/>
                <a:ea typeface="Calibri" panose="020F0502020204030204" pitchFamily="34" charset="0"/>
                <a:cs typeface="Arial" panose="020B0604020202020204" pitchFamily="34" charset="0"/>
              </a:rPr>
              <a:t>Globally, 11 million deaths from diet-related NCDs per year can be prevented by addressing healthy diets. </a:t>
            </a:r>
          </a:p>
          <a:p>
            <a:endParaRPr lang="en-US" sz="1200" dirty="0">
              <a:solidFill>
                <a:srgbClr val="000000"/>
              </a:solidFill>
              <a:effectLst/>
              <a:ea typeface="Calibri" panose="020F0502020204030204" pitchFamily="34" charset="0"/>
              <a:cs typeface="Arial" panose="020B0604020202020204" pitchFamily="34" charset="0"/>
            </a:endParaRPr>
          </a:p>
          <a:p>
            <a:r>
              <a:rPr lang="en-US" sz="2000" dirty="0">
                <a:solidFill>
                  <a:srgbClr val="000000"/>
                </a:solidFill>
                <a:effectLst/>
                <a:ea typeface="Calibri" panose="020F0502020204030204" pitchFamily="34" charset="0"/>
                <a:cs typeface="Arial" panose="020B0604020202020204" pitchFamily="34" charset="0"/>
              </a:rPr>
              <a:t>At least 1 in 22 adults aged 20-79 years (24 million) in the SSA are living with diabetes in 2021</a:t>
            </a:r>
            <a:r>
              <a:rPr lang="en-US" sz="2000" dirty="0">
                <a:solidFill>
                  <a:srgbClr val="000000"/>
                </a:solidFill>
                <a:ea typeface="Calibri" panose="020F0502020204030204" pitchFamily="34" charset="0"/>
                <a:cs typeface="Arial" panose="020B0604020202020204" pitchFamily="34" charset="0"/>
              </a:rPr>
              <a:t>.</a:t>
            </a:r>
            <a:r>
              <a:rPr lang="en-US" sz="2000" dirty="0">
                <a:solidFill>
                  <a:srgbClr val="000000"/>
                </a:solidFill>
                <a:effectLst/>
                <a:ea typeface="Calibri" panose="020F0502020204030204" pitchFamily="34" charset="0"/>
                <a:cs typeface="Arial" panose="020B0604020202020204" pitchFamily="34" charset="0"/>
              </a:rPr>
              <a:t> </a:t>
            </a:r>
            <a:r>
              <a:rPr lang="en-US" sz="2000" dirty="0">
                <a:solidFill>
                  <a:srgbClr val="000000"/>
                </a:solidFill>
                <a:ea typeface="Calibri" panose="020F0502020204030204" pitchFamily="34" charset="0"/>
                <a:cs typeface="Arial" panose="020B0604020202020204" pitchFamily="34" charset="0"/>
              </a:rPr>
              <a:t>P</a:t>
            </a:r>
            <a:r>
              <a:rPr lang="en-US" sz="2000" dirty="0">
                <a:solidFill>
                  <a:srgbClr val="000000"/>
                </a:solidFill>
                <a:effectLst/>
                <a:ea typeface="Calibri" panose="020F0502020204030204" pitchFamily="34" charset="0"/>
                <a:cs typeface="Arial" panose="020B0604020202020204" pitchFamily="34" charset="0"/>
              </a:rPr>
              <a:t>rojected to increase by 134% by 2045 (to 55 million), the largest increase in the world.</a:t>
            </a:r>
          </a:p>
          <a:p>
            <a:endParaRPr lang="en-US" sz="1100" dirty="0">
              <a:solidFill>
                <a:srgbClr val="000000"/>
              </a:solidFill>
              <a:effectLst/>
              <a:ea typeface="Calibri" panose="020F0502020204030204" pitchFamily="34" charset="0"/>
              <a:cs typeface="Arial" panose="020B0604020202020204" pitchFamily="34" charset="0"/>
            </a:endParaRPr>
          </a:p>
          <a:p>
            <a:r>
              <a:rPr lang="en-US" sz="2000" dirty="0">
                <a:solidFill>
                  <a:srgbClr val="000000"/>
                </a:solidFill>
                <a:effectLst/>
                <a:ea typeface="Calibri" panose="020F0502020204030204" pitchFamily="34" charset="0"/>
                <a:cs typeface="Arial" panose="020B0604020202020204" pitchFamily="34" charset="0"/>
              </a:rPr>
              <a:t>WHO estimates that the prevalence of hypertension in adults is highest in Africa (46% of adults) </a:t>
            </a:r>
          </a:p>
          <a:p>
            <a:pPr lvl="1"/>
            <a:r>
              <a:rPr lang="en-US" sz="2000" dirty="0">
                <a:solidFill>
                  <a:srgbClr val="000000"/>
                </a:solidFill>
                <a:effectLst/>
                <a:ea typeface="Calibri" panose="020F0502020204030204" pitchFamily="34" charset="0"/>
                <a:cs typeface="Arial" panose="020B0604020202020204" pitchFamily="34" charset="0"/>
              </a:rPr>
              <a:t> significant factor in the growing global prevalence of hypertension. </a:t>
            </a:r>
          </a:p>
          <a:p>
            <a:pPr lvl="1"/>
            <a:endParaRPr lang="en-US" sz="1100" dirty="0">
              <a:solidFill>
                <a:srgbClr val="000000"/>
              </a:solidFill>
              <a:effectLst/>
              <a:ea typeface="Calibri" panose="020F0502020204030204" pitchFamily="34" charset="0"/>
              <a:cs typeface="Arial" panose="020B0604020202020204" pitchFamily="34" charset="0"/>
            </a:endParaRPr>
          </a:p>
          <a:p>
            <a:r>
              <a:rPr lang="en-US" sz="2000" dirty="0">
                <a:solidFill>
                  <a:srgbClr val="000000"/>
                </a:solidFill>
                <a:effectLst/>
                <a:ea typeface="Calibri" panose="020F0502020204030204" pitchFamily="34" charset="0"/>
                <a:cs typeface="Arial" panose="020B0604020202020204" pitchFamily="34" charset="0"/>
              </a:rPr>
              <a:t>Cardiovascular diseases (CVDs) are the largest contributor to the NCD burden on the African continent and are one of the leading causes of death on the continent (</a:t>
            </a:r>
            <a:r>
              <a:rPr lang="en-US" sz="2000" dirty="0" err="1">
                <a:solidFill>
                  <a:srgbClr val="000000"/>
                </a:solidFill>
                <a:effectLst/>
                <a:ea typeface="Calibri" panose="020F0502020204030204" pitchFamily="34" charset="0"/>
                <a:cs typeface="Arial" panose="020B0604020202020204" pitchFamily="34" charset="0"/>
              </a:rPr>
              <a:t>Minja</a:t>
            </a:r>
            <a:r>
              <a:rPr lang="en-US" sz="2000" dirty="0">
                <a:solidFill>
                  <a:srgbClr val="000000"/>
                </a:solidFill>
                <a:ea typeface="Calibri" panose="020F0502020204030204" pitchFamily="34" charset="0"/>
                <a:cs typeface="Arial" panose="020B0604020202020204" pitchFamily="34" charset="0"/>
              </a:rPr>
              <a:t> </a:t>
            </a:r>
            <a:r>
              <a:rPr lang="en-US" sz="2000" dirty="0">
                <a:solidFill>
                  <a:srgbClr val="000000"/>
                </a:solidFill>
                <a:effectLst/>
                <a:ea typeface="Calibri" panose="020F0502020204030204" pitchFamily="34" charset="0"/>
                <a:cs typeface="Arial" panose="020B0604020202020204" pitchFamily="34" charset="0"/>
              </a:rPr>
              <a:t>et al. 2022).</a:t>
            </a:r>
            <a:endParaRPr lang="en-US" sz="2000" dirty="0"/>
          </a:p>
        </p:txBody>
      </p:sp>
      <p:sp>
        <p:nvSpPr>
          <p:cNvPr id="3" name="Title 2">
            <a:extLst>
              <a:ext uri="{FF2B5EF4-FFF2-40B4-BE49-F238E27FC236}">
                <a16:creationId xmlns:a16="http://schemas.microsoft.com/office/drawing/2014/main" id="{2FB2117E-98C2-8F1E-3DE4-4F113B4FBE61}"/>
              </a:ext>
            </a:extLst>
          </p:cNvPr>
          <p:cNvSpPr>
            <a:spLocks noGrp="1"/>
          </p:cNvSpPr>
          <p:nvPr>
            <p:ph type="title"/>
          </p:nvPr>
        </p:nvSpPr>
        <p:spPr>
          <a:xfrm>
            <a:off x="838200" y="365125"/>
            <a:ext cx="10515600" cy="880015"/>
          </a:xfrm>
        </p:spPr>
        <p:txBody>
          <a:bodyPr>
            <a:normAutofit/>
          </a:bodyPr>
          <a:lstStyle/>
          <a:p>
            <a:pPr algn="ctr"/>
            <a:r>
              <a:rPr lang="en-US" sz="3200" b="1" dirty="0">
                <a:solidFill>
                  <a:srgbClr val="C00000"/>
                </a:solidFill>
              </a:rPr>
              <a:t>Background</a:t>
            </a:r>
          </a:p>
        </p:txBody>
      </p:sp>
      <p:sp>
        <p:nvSpPr>
          <p:cNvPr id="4" name="Slide Number Placeholder 3">
            <a:extLst>
              <a:ext uri="{FF2B5EF4-FFF2-40B4-BE49-F238E27FC236}">
                <a16:creationId xmlns:a16="http://schemas.microsoft.com/office/drawing/2014/main" id="{53F3541A-5D7A-04B3-4504-BA155D5ADB5D}"/>
              </a:ext>
            </a:extLst>
          </p:cNvPr>
          <p:cNvSpPr>
            <a:spLocks noGrp="1"/>
          </p:cNvSpPr>
          <p:nvPr>
            <p:ph type="sldNum" sz="quarter" idx="12"/>
          </p:nvPr>
        </p:nvSpPr>
        <p:spPr/>
        <p:txBody>
          <a:bodyPr/>
          <a:lstStyle/>
          <a:p>
            <a:fld id="{263BAECA-B8BF-4126-8C56-8A9C307431E0}" type="slidenum">
              <a:rPr lang="en-US" smtClean="0"/>
              <a:t>7</a:t>
            </a:fld>
            <a:endParaRPr lang="en-US"/>
          </a:p>
        </p:txBody>
      </p:sp>
    </p:spTree>
    <p:extLst>
      <p:ext uri="{BB962C8B-B14F-4D97-AF65-F5344CB8AC3E}">
        <p14:creationId xmlns:p14="http://schemas.microsoft.com/office/powerpoint/2010/main" val="3584399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Map&#10;&#10;Description automatically generated">
            <a:extLst>
              <a:ext uri="{FF2B5EF4-FFF2-40B4-BE49-F238E27FC236}">
                <a16:creationId xmlns:a16="http://schemas.microsoft.com/office/drawing/2014/main" id="{261214D3-5CD9-A525-125A-65D3048380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4889" y="643467"/>
            <a:ext cx="7902221" cy="5571066"/>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0AF61714-15FE-B440-91C1-B7D90E53E1C5}" type="slidenum">
              <a:rPr kumimoji="0" lang="en-US" b="0" i="0" u="none" strike="noStrike" cap="none" spc="0" normalizeH="0" baseline="0" noProof="0">
                <a:ln>
                  <a:noFill/>
                </a:ln>
                <a:solidFill>
                  <a:srgbClr val="FFFFFF"/>
                </a:solidFill>
                <a:effectLst/>
                <a:uLnTx/>
                <a:uFillTx/>
              </a:rPr>
              <a:pPr marR="0" lvl="0" indent="0" fontAlgn="auto">
                <a:spcBef>
                  <a:spcPts val="0"/>
                </a:spcBef>
                <a:spcAft>
                  <a:spcPts val="600"/>
                </a:spcAft>
                <a:buClrTx/>
                <a:buSzTx/>
                <a:buFontTx/>
                <a:buNone/>
                <a:tabLst/>
                <a:defRPr/>
              </a:pPr>
              <a:t>8</a:t>
            </a:fld>
            <a:endParaRPr kumimoji="0" lang="en-US" b="0" i="0" u="none" strike="noStrike" cap="none" spc="0" normalizeH="0" baseline="0" noProof="0">
              <a:ln>
                <a:noFill/>
              </a:ln>
              <a:solidFill>
                <a:srgbClr val="FFFFFF"/>
              </a:solidFill>
              <a:effectLst/>
              <a:uLnTx/>
              <a:uFillTx/>
            </a:endParaRPr>
          </a:p>
        </p:txBody>
      </p:sp>
      <p:sp>
        <p:nvSpPr>
          <p:cNvPr id="6" name="Rectangle 3"/>
          <p:cNvSpPr>
            <a:spLocks noChangeArrowheads="1"/>
          </p:cNvSpPr>
          <p:nvPr/>
        </p:nvSpPr>
        <p:spPr bwMode="auto">
          <a:xfrm>
            <a:off x="7986945" y="-113619"/>
            <a:ext cx="8153400" cy="72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defRPr/>
            </a:pPr>
            <a:r>
              <a:rPr kumimoji="0" lang="en-US" altLang="en-US" b="0" i="0" u="none" strike="noStrike" kern="1200" cap="none" spc="0" normalizeH="0" baseline="0" noProof="0">
                <a:ln>
                  <a:noFill/>
                </a:ln>
                <a:solidFill>
                  <a:prstClr val="black"/>
                </a:solidFill>
                <a:effectLst/>
                <a:uLnTx/>
                <a:uFillTx/>
                <a:latin typeface="Calibri Light" panose="020F0302020204030204"/>
                <a:ea typeface="+mn-ea"/>
                <a:cs typeface="+mn-cs"/>
              </a:rPr>
              <a:t>  </a:t>
            </a:r>
          </a:p>
          <a:p>
            <a:pPr marL="0" marR="0" lvl="0" indent="0" algn="l" defTabSz="914400" rtl="0" eaLnBrk="0" fontAlgn="base" latinLnBrk="0" hangingPunct="0">
              <a:spcBef>
                <a:spcPct val="0"/>
              </a:spcBef>
              <a:spcAft>
                <a:spcPts val="600"/>
              </a:spcAft>
              <a:buClrTx/>
              <a:buSzTx/>
              <a:buFontTx/>
              <a:buNone/>
              <a:tabLst/>
              <a:defRPr/>
            </a:pPr>
            <a:endParaRPr kumimoji="0" lang="en-US" altLang="en-US" b="0" i="0" u="none" strike="noStrike" kern="1200" cap="none" spc="0" normalizeH="0" baseline="0" noProof="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694975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0E180D-8F69-B1EF-C6E0-4E5E8CF58EB4}"/>
              </a:ext>
            </a:extLst>
          </p:cNvPr>
          <p:cNvSpPr>
            <a:spLocks noGrp="1"/>
          </p:cNvSpPr>
          <p:nvPr>
            <p:ph type="title"/>
          </p:nvPr>
        </p:nvSpPr>
        <p:spPr>
          <a:xfrm>
            <a:off x="838200" y="190028"/>
            <a:ext cx="10515600" cy="1325563"/>
          </a:xfrm>
        </p:spPr>
        <p:txBody>
          <a:bodyPr>
            <a:normAutofit/>
          </a:bodyPr>
          <a:lstStyle/>
          <a:p>
            <a:pPr algn="ctr">
              <a:spcAft>
                <a:spcPts val="600"/>
              </a:spcAft>
            </a:pPr>
            <a:r>
              <a:rPr lang="en-US" sz="3200" b="1" dirty="0">
                <a:solidFill>
                  <a:srgbClr val="C00000"/>
                </a:solidFill>
              </a:rPr>
              <a:t>Trends in underweight and overweight among Women of Reproductive Age in Africa </a:t>
            </a:r>
          </a:p>
        </p:txBody>
      </p:sp>
      <p:pic>
        <p:nvPicPr>
          <p:cNvPr id="4" name="Picture 3" descr="A picture containing text, line, font&#10;&#10;Description automatically generated">
            <a:extLst>
              <a:ext uri="{FF2B5EF4-FFF2-40B4-BE49-F238E27FC236}">
                <a16:creationId xmlns:a16="http://schemas.microsoft.com/office/drawing/2014/main" id="{75A3A660-9270-AE64-096B-687D553A5CE7}"/>
              </a:ext>
            </a:extLst>
          </p:cNvPr>
          <p:cNvPicPr>
            <a:picLocks noChangeAspect="1"/>
          </p:cNvPicPr>
          <p:nvPr/>
        </p:nvPicPr>
        <p:blipFill rotWithShape="1">
          <a:blip r:embed="rId2"/>
          <a:srcRect t="9509" b="8435"/>
          <a:stretch/>
        </p:blipFill>
        <p:spPr>
          <a:xfrm>
            <a:off x="1345198" y="1403789"/>
            <a:ext cx="9742787" cy="4773491"/>
          </a:xfrm>
          <a:prstGeom prst="rect">
            <a:avLst/>
          </a:prstGeom>
        </p:spPr>
      </p:pic>
      <p:sp>
        <p:nvSpPr>
          <p:cNvPr id="2" name="TextBox 1">
            <a:extLst>
              <a:ext uri="{FF2B5EF4-FFF2-40B4-BE49-F238E27FC236}">
                <a16:creationId xmlns:a16="http://schemas.microsoft.com/office/drawing/2014/main" id="{3DAF2977-4BF1-2413-2E6E-62BE0EC0F036}"/>
              </a:ext>
            </a:extLst>
          </p:cNvPr>
          <p:cNvSpPr txBox="1"/>
          <p:nvPr/>
        </p:nvSpPr>
        <p:spPr>
          <a:xfrm>
            <a:off x="8243011" y="5762591"/>
            <a:ext cx="2977881" cy="307777"/>
          </a:xfrm>
          <a:prstGeom prst="rect">
            <a:avLst/>
          </a:prstGeom>
          <a:noFill/>
        </p:spPr>
        <p:txBody>
          <a:bodyPr wrap="square" rtlCol="0">
            <a:spAutoFit/>
          </a:bodyPr>
          <a:lstStyle/>
          <a:p>
            <a:r>
              <a:rPr lang="en-US" sz="1400" dirty="0"/>
              <a:t>Citation: Baye et al (under production)</a:t>
            </a:r>
          </a:p>
        </p:txBody>
      </p:sp>
      <p:sp>
        <p:nvSpPr>
          <p:cNvPr id="5" name="Slide Number Placeholder 4">
            <a:extLst>
              <a:ext uri="{FF2B5EF4-FFF2-40B4-BE49-F238E27FC236}">
                <a16:creationId xmlns:a16="http://schemas.microsoft.com/office/drawing/2014/main" id="{B9FAB55A-A626-09ED-4671-2B18BD7A64D9}"/>
              </a:ext>
            </a:extLst>
          </p:cNvPr>
          <p:cNvSpPr>
            <a:spLocks noGrp="1"/>
          </p:cNvSpPr>
          <p:nvPr>
            <p:ph type="sldNum" sz="quarter" idx="12"/>
          </p:nvPr>
        </p:nvSpPr>
        <p:spPr/>
        <p:txBody>
          <a:bodyPr/>
          <a:lstStyle/>
          <a:p>
            <a:fld id="{263BAECA-B8BF-4126-8C56-8A9C307431E0}" type="slidenum">
              <a:rPr lang="en-US" smtClean="0"/>
              <a:t>9</a:t>
            </a:fld>
            <a:endParaRPr lang="en-US"/>
          </a:p>
        </p:txBody>
      </p:sp>
    </p:spTree>
    <p:extLst>
      <p:ext uri="{BB962C8B-B14F-4D97-AF65-F5344CB8AC3E}">
        <p14:creationId xmlns:p14="http://schemas.microsoft.com/office/powerpoint/2010/main" val="316572389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2080</TotalTime>
  <Words>3358</Words>
  <Application>Microsoft Office PowerPoint</Application>
  <PresentationFormat>Widescreen</PresentationFormat>
  <Paragraphs>550</Paragraphs>
  <Slides>53</Slides>
  <Notes>33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Arial</vt:lpstr>
      <vt:lpstr>Calibri</vt:lpstr>
      <vt:lpstr>Calibri Light</vt:lpstr>
      <vt:lpstr>Lucida Grande</vt:lpstr>
      <vt:lpstr>Seaford</vt:lpstr>
      <vt:lpstr>Times New Roman</vt:lpstr>
      <vt:lpstr>Office Theme</vt:lpstr>
      <vt:lpstr>Introduction to concepts and indicators: Nutritional status &amp; Dietary behaviour Durban, South Africa: July 13, 2023</vt:lpstr>
      <vt:lpstr>Outline of presentation </vt:lpstr>
      <vt:lpstr>Background</vt:lpstr>
      <vt:lpstr>Triple burden of malnutrition in Africa: Co-existence of undernutrition, micronutrient deficiencies, overnutrition and related diseases   </vt:lpstr>
      <vt:lpstr>Prevalence of undernourishment in the world</vt:lpstr>
      <vt:lpstr>Figure: Prevalence of underweight in adolescent girls aged 10–19 years and women aged 20–49 years;  anemia in adolescent girls and women aged 15–49 years; by UNICEF region</vt:lpstr>
      <vt:lpstr>Background</vt:lpstr>
      <vt:lpstr>PowerPoint Presentation</vt:lpstr>
      <vt:lpstr>Trends in underweight and overweight among Women of Reproductive Age in Africa </vt:lpstr>
      <vt:lpstr>PowerPoint Presentation</vt:lpstr>
      <vt:lpstr>Linking Food Systems to Nutrition and Health</vt:lpstr>
      <vt:lpstr>PowerPoint Presentation</vt:lpstr>
      <vt:lpstr>Food systems in Africa are challenged</vt:lpstr>
      <vt:lpstr>Nutrition assessment</vt:lpstr>
      <vt:lpstr>PowerPoint Presentation</vt:lpstr>
      <vt:lpstr>PowerPoint Presentation</vt:lpstr>
      <vt:lpstr>Measuring child growth</vt:lpstr>
      <vt:lpstr>Z scores for anthropometry</vt:lpstr>
      <vt:lpstr>PowerPoint Presentation</vt:lpstr>
      <vt:lpstr>PowerPoint Presentation</vt:lpstr>
      <vt:lpstr>PowerPoint Presentation</vt:lpstr>
      <vt:lpstr>PowerPoint Presentation</vt:lpstr>
      <vt:lpstr>PowerPoint Presentation</vt:lpstr>
      <vt:lpstr>Anthropometry: Do you think this child is malnourished?</vt:lpstr>
      <vt:lpstr>PowerPoint Presentation</vt:lpstr>
      <vt:lpstr>PowerPoint Presentation</vt:lpstr>
      <vt:lpstr>PowerPoint Presentation</vt:lpstr>
      <vt:lpstr>PowerPoint Presentation</vt:lpstr>
      <vt:lpstr>Summarizing burden of child malnutrition </vt:lpstr>
      <vt:lpstr>PowerPoint Presentation</vt:lpstr>
      <vt:lpstr>PowerPoint Presentation</vt:lpstr>
      <vt:lpstr>PowerPoint Presentation</vt:lpstr>
      <vt:lpstr>SAS exercise: computing child growth indices</vt:lpstr>
      <vt:lpstr>Resources for anthropometry</vt:lpstr>
      <vt:lpstr>Types of nutrition assessment</vt:lpstr>
      <vt:lpstr>Nutrition epidemiology</vt:lpstr>
      <vt:lpstr>Nutrition assessment methods: Dietary assessment</vt:lpstr>
      <vt:lpstr>PowerPoint Presentation</vt:lpstr>
      <vt:lpstr>Question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Food systems and Sustainable Diets</vt:lpstr>
      <vt:lpstr>PowerPoint Presentation</vt:lpstr>
      <vt:lpstr>PowerPoint Presentation</vt:lpstr>
      <vt:lpstr>FAO Minimum Diet Diversity Index - Women (MDD-W)  </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DSI Training Programme :   Child Growth  Metrics and Nutrition Durban, South Africa July 13, 2023</dc:title>
  <dc:creator>Madzorera, Isabel</dc:creator>
  <cp:lastModifiedBy>KALLAH-DAGADU GABRIEL</cp:lastModifiedBy>
  <cp:revision>16</cp:revision>
  <dcterms:created xsi:type="dcterms:W3CDTF">2023-07-11T23:40:08Z</dcterms:created>
  <dcterms:modified xsi:type="dcterms:W3CDTF">2023-07-13T10:30:04Z</dcterms:modified>
</cp:coreProperties>
</file>